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1" r:id="rId3"/>
    <p:sldId id="267" r:id="rId4"/>
    <p:sldId id="266" r:id="rId5"/>
    <p:sldId id="284" r:id="rId6"/>
    <p:sldId id="282" r:id="rId7"/>
    <p:sldId id="283" r:id="rId8"/>
    <p:sldId id="269" r:id="rId9"/>
    <p:sldId id="275" r:id="rId10"/>
    <p:sldId id="276" r:id="rId11"/>
    <p:sldId id="277" r:id="rId12"/>
    <p:sldId id="286" r:id="rId13"/>
    <p:sldId id="285" r:id="rId14"/>
    <p:sldId id="264" r:id="rId15"/>
    <p:sldId id="263" r:id="rId16"/>
    <p:sldId id="258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5" autoAdjust="0"/>
  </p:normalViewPr>
  <p:slideViewPr>
    <p:cSldViewPr>
      <p:cViewPr>
        <p:scale>
          <a:sx n="46" d="100"/>
          <a:sy n="46" d="100"/>
        </p:scale>
        <p:origin x="782" y="1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.unc.edu\ie\erp\Isabella%20Zuco\Swenberg%20Activity%20Exposome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.unc.edu\ie\erp\Isabella%20Zuco\Swenberg%20Activity%20Exposome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rage.unc.edu\ie\erp\Isabella%20Zuco\Swenberg%20Activity%20Exposome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Adduct 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Graph'!$B$2</c:f>
              <c:strCache>
                <c:ptCount val="1"/>
                <c:pt idx="0">
                  <c:v>Endogenous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Graph'!$C$3:$C$6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0.03</c:v>
                  </c:pt>
                  <c:pt idx="2">
                    <c:v>0.04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'Bar Graph'!$C$3:$C$6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0.03</c:v>
                  </c:pt>
                  <c:pt idx="2">
                    <c:v>0.04</c:v>
                  </c:pt>
                  <c:pt idx="3">
                    <c:v>7.0000000000000007E-2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Graph'!$A$3:$A$6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Graph'!$B$3:$B$6</c:f>
              <c:numCache>
                <c:formatCode>General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6-4EA5-880E-ADF13B7A35C3}"/>
            </c:ext>
          </c:extLst>
        </c:ser>
        <c:ser>
          <c:idx val="1"/>
          <c:order val="1"/>
          <c:tx>
            <c:strRef>
              <c:f>'Bar Graph'!$D$2</c:f>
              <c:strCache>
                <c:ptCount val="1"/>
                <c:pt idx="0">
                  <c:v>Exogenous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Graph'!$E$3:$E$6</c:f>
                <c:numCache>
                  <c:formatCode>General</c:formatCode>
                  <c:ptCount val="4"/>
                  <c:pt idx="0">
                    <c:v>2.2999999999999998</c:v>
                  </c:pt>
                  <c:pt idx="1">
                    <c:v>0.3</c:v>
                  </c:pt>
                  <c:pt idx="2">
                    <c:v>0.06</c:v>
                  </c:pt>
                  <c:pt idx="3">
                    <c:v>0</c:v>
                  </c:pt>
                </c:numCache>
              </c:numRef>
            </c:plus>
            <c:minus>
              <c:numRef>
                <c:f>'Bar Graph'!$E$3:$E$6</c:f>
                <c:numCache>
                  <c:formatCode>General</c:formatCode>
                  <c:ptCount val="4"/>
                  <c:pt idx="0">
                    <c:v>2.2999999999999998</c:v>
                  </c:pt>
                  <c:pt idx="1">
                    <c:v>0.3</c:v>
                  </c:pt>
                  <c:pt idx="2">
                    <c:v>0.06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Graph'!$A$3:$A$6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Graph'!$D$3:$D$6</c:f>
              <c:numCache>
                <c:formatCode>General</c:formatCode>
                <c:ptCount val="4"/>
                <c:pt idx="0">
                  <c:v>10.4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6-4EA5-880E-ADF13B7A3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00256"/>
        <c:axId val="147704224"/>
      </c:barChart>
      <c:catAx>
        <c:axId val="14770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of Exposure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04224"/>
        <c:crosses val="autoZero"/>
        <c:auto val="1"/>
        <c:lblAlgn val="ctr"/>
        <c:lblOffset val="100"/>
        <c:tickMarkSkip val="6"/>
        <c:noMultiLvlLbl val="0"/>
      </c:catAx>
      <c:valAx>
        <c:axId val="1477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Adduct A concentration/10</a:t>
                </a:r>
                <a:r>
                  <a:rPr lang="en-US" sz="1000" b="1" i="0" u="none" strike="noStrike" baseline="30000">
                    <a:effectLst/>
                  </a:rPr>
                  <a:t>5</a:t>
                </a:r>
                <a:r>
                  <a:rPr lang="en-US" sz="1000" b="0" i="0" u="none" strike="noStrike" baseline="0">
                    <a:effectLst/>
                  </a:rPr>
                  <a:t> </a:t>
                </a:r>
                <a:r>
                  <a:rPr lang="en-US"/>
                  <a:t>G</a:t>
                </a:r>
              </a:p>
            </c:rich>
          </c:tx>
          <c:layout>
            <c:manualLayout>
              <c:xMode val="edge"/>
              <c:yMode val="edge"/>
              <c:x val="4.1140161976340267E-2"/>
              <c:y val="0.13067708333333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0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Adduct 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Graph'!$B$8</c:f>
              <c:strCache>
                <c:ptCount val="1"/>
                <c:pt idx="0">
                  <c:v>Endogenous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Graph'!$C$9:$C$12</c:f>
                <c:numCache>
                  <c:formatCode>General</c:formatCode>
                  <c:ptCount val="4"/>
                  <c:pt idx="0">
                    <c:v>2.8</c:v>
                  </c:pt>
                  <c:pt idx="1">
                    <c:v>3.1</c:v>
                  </c:pt>
                  <c:pt idx="2">
                    <c:v>1</c:v>
                  </c:pt>
                  <c:pt idx="3">
                    <c:v>1.5</c:v>
                  </c:pt>
                </c:numCache>
              </c:numRef>
            </c:plus>
            <c:minus>
              <c:numRef>
                <c:f>'Bar Graph'!$C$9:$C$12</c:f>
                <c:numCache>
                  <c:formatCode>General</c:formatCode>
                  <c:ptCount val="4"/>
                  <c:pt idx="0">
                    <c:v>2.8</c:v>
                  </c:pt>
                  <c:pt idx="1">
                    <c:v>3.1</c:v>
                  </c:pt>
                  <c:pt idx="2">
                    <c:v>1</c:v>
                  </c:pt>
                  <c:pt idx="3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Graph'!$A$9:$A$12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Graph'!$B$9:$B$12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3.7</c:v>
                </c:pt>
                <c:pt idx="2">
                  <c:v>3.1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2-482A-AD33-FB32BDCAD8FA}"/>
            </c:ext>
          </c:extLst>
        </c:ser>
        <c:ser>
          <c:idx val="1"/>
          <c:order val="1"/>
          <c:tx>
            <c:strRef>
              <c:f>'Bar Graph'!$D$8</c:f>
              <c:strCache>
                <c:ptCount val="1"/>
                <c:pt idx="0">
                  <c:v>Exogenous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Graph'!$E$9:$E$12</c:f>
                <c:numCache>
                  <c:formatCode>General</c:formatCode>
                  <c:ptCount val="4"/>
                  <c:pt idx="0">
                    <c:v>4.9000000000000004</c:v>
                  </c:pt>
                  <c:pt idx="1">
                    <c:v>4.2</c:v>
                  </c:pt>
                  <c:pt idx="2">
                    <c:v>1.6</c:v>
                  </c:pt>
                  <c:pt idx="3">
                    <c:v>2.5</c:v>
                  </c:pt>
                </c:numCache>
              </c:numRef>
            </c:plus>
            <c:minus>
              <c:numRef>
                <c:f>'Bar Graph'!$E$9:$E$12</c:f>
                <c:numCache>
                  <c:formatCode>General</c:formatCode>
                  <c:ptCount val="4"/>
                  <c:pt idx="0">
                    <c:v>4.9000000000000004</c:v>
                  </c:pt>
                  <c:pt idx="1">
                    <c:v>4.2</c:v>
                  </c:pt>
                  <c:pt idx="2">
                    <c:v>1.6</c:v>
                  </c:pt>
                  <c:pt idx="3">
                    <c:v>2.5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Graph'!$A$9:$A$12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Graph'!$D$9:$D$12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14.2</c:v>
                </c:pt>
                <c:pt idx="2">
                  <c:v>16.899999999999999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2-482A-AD33-FB32BDCAD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958960"/>
        <c:axId val="275964976"/>
      </c:barChart>
      <c:catAx>
        <c:axId val="27595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of Exposure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964976"/>
        <c:crosses val="autoZero"/>
        <c:auto val="1"/>
        <c:lblAlgn val="ctr"/>
        <c:lblOffset val="100"/>
        <c:noMultiLvlLbl val="0"/>
      </c:catAx>
      <c:valAx>
        <c:axId val="2759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Adduct B concentration/10</a:t>
                </a:r>
                <a:r>
                  <a:rPr lang="en-US" sz="1000" b="1" i="0" baseline="30000">
                    <a:effectLst/>
                  </a:rPr>
                  <a:t>8</a:t>
                </a:r>
                <a:r>
                  <a:rPr lang="en-US" sz="1000" b="0" i="0" baseline="0">
                    <a:effectLst/>
                  </a:rPr>
                  <a:t> G</a:t>
                </a:r>
                <a:endParaRPr lang="en-US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77626532726353E-2"/>
              <c:y val="0.12546885291080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95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Adduct 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Graph'!$B$14</c:f>
              <c:strCache>
                <c:ptCount val="1"/>
                <c:pt idx="0">
                  <c:v>Endogenous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Graph'!$C$15:$C$18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0.9</c:v>
                  </c:pt>
                  <c:pt idx="2">
                    <c:v>1.3</c:v>
                  </c:pt>
                  <c:pt idx="3">
                    <c:v>0.5</c:v>
                  </c:pt>
                </c:numCache>
              </c:numRef>
            </c:plus>
            <c:minus>
              <c:numRef>
                <c:f>'Bar Graph'!$C$15:$C$18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0.9</c:v>
                  </c:pt>
                  <c:pt idx="2">
                    <c:v>1.3</c:v>
                  </c:pt>
                  <c:pt idx="3">
                    <c:v>0.5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Graph'!$A$15:$A$18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Graph'!$B$15:$B$18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8.6</c:v>
                </c:pt>
                <c:pt idx="2">
                  <c:v>6.2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4-4FC5-9288-0D8735857856}"/>
            </c:ext>
          </c:extLst>
        </c:ser>
        <c:ser>
          <c:idx val="1"/>
          <c:order val="1"/>
          <c:tx>
            <c:strRef>
              <c:f>'Bar Graph'!$D$14</c:f>
              <c:strCache>
                <c:ptCount val="1"/>
                <c:pt idx="0">
                  <c:v>Exogenous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'Bar Graph'!$E$15:$E$18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</c:numCache>
              </c:numRef>
            </c:plus>
            <c:minus>
              <c:numRef>
                <c:f>'Bar Graph'!$E$15:$E$18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'Bar Graph'!$A$15:$A$18</c:f>
              <c:strCache>
                <c:ptCount val="4"/>
                <c:pt idx="0">
                  <c:v>2 hours</c:v>
                </c:pt>
                <c:pt idx="1">
                  <c:v>2 weeks</c:v>
                </c:pt>
                <c:pt idx="2">
                  <c:v>4 weeks</c:v>
                </c:pt>
                <c:pt idx="3">
                  <c:v>8 weeks</c:v>
                </c:pt>
              </c:strCache>
            </c:strRef>
          </c:cat>
          <c:val>
            <c:numRef>
              <c:f>'Bar Graph'!$D$15:$D$18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4-4FC5-9288-0D8735857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440560"/>
        <c:axId val="276012912"/>
      </c:barChart>
      <c:catAx>
        <c:axId val="276440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of Exposure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12912"/>
        <c:crosses val="autoZero"/>
        <c:auto val="1"/>
        <c:lblAlgn val="ctr"/>
        <c:lblOffset val="100"/>
        <c:noMultiLvlLbl val="0"/>
      </c:catAx>
      <c:valAx>
        <c:axId val="27601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Adduct C concentration/10</a:t>
                </a:r>
                <a:r>
                  <a:rPr lang="en-US" sz="1000" b="1" i="0" baseline="30000" dirty="0">
                    <a:effectLst/>
                  </a:rPr>
                  <a:t>8</a:t>
                </a:r>
                <a:r>
                  <a:rPr lang="en-US" sz="1000" b="1" i="0" baseline="0" dirty="0">
                    <a:effectLst/>
                  </a:rPr>
                  <a:t> </a:t>
                </a:r>
                <a:r>
                  <a:rPr lang="en-US" sz="1000" b="1" i="0" baseline="0" dirty="0" err="1">
                    <a:effectLst/>
                  </a:rPr>
                  <a:t>dA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1029707910627511E-2"/>
              <c:y val="0.10463545957819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44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589EFC6-B545-4278-A04F-331C05C8D3E1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502C324-8F0E-45E0-8F15-C116FC34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56878641400102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5687864140010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C324-8F0E-45E0-8F15-C116FC348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C324-8F0E-45E0-8F15-C116FC348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 Nakamura,</a:t>
            </a:r>
            <a:r>
              <a:rPr lang="en-US" b="1" dirty="0"/>
              <a:t> </a:t>
            </a:r>
            <a:r>
              <a:rPr lang="en-US" dirty="0" err="1"/>
              <a:t>Esra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</a:t>
            </a:r>
            <a:r>
              <a:rPr lang="en-US" dirty="0" err="1"/>
              <a:t>Vyom</a:t>
            </a:r>
            <a:r>
              <a:rPr lang="en-US" dirty="0"/>
              <a:t> Sharma, Leonard Collins, Wanda Bodnar, </a:t>
            </a:r>
            <a:r>
              <a:rPr lang="en-US" dirty="0" err="1"/>
              <a:t>Rui</a:t>
            </a:r>
            <a:r>
              <a:rPr lang="en-US" dirty="0"/>
              <a:t> Yu, </a:t>
            </a:r>
            <a:r>
              <a:rPr lang="en-US" dirty="0" err="1"/>
              <a:t>Yongquan</a:t>
            </a:r>
            <a:r>
              <a:rPr lang="en-US" dirty="0"/>
              <a:t> Lai,</a:t>
            </a:r>
          </a:p>
          <a:p>
            <a:r>
              <a:rPr lang="en-US" dirty="0"/>
              <a:t>Benjamin Moeller, Kun Lu, James Swenberg. </a:t>
            </a:r>
            <a:r>
              <a:rPr lang="en-US" i="1" dirty="0"/>
              <a:t>The endogenous </a:t>
            </a:r>
            <a:r>
              <a:rPr lang="en-US" i="1" dirty="0" err="1"/>
              <a:t>exposome</a:t>
            </a:r>
            <a:r>
              <a:rPr lang="en-US" dirty="0"/>
              <a:t>.  DNA Repair 19 (2014) 3–13.</a:t>
            </a:r>
          </a:p>
          <a:p>
            <a:r>
              <a:rPr lang="en-US" u="sng" dirty="0">
                <a:hlinkClick r:id="rId3"/>
              </a:rPr>
              <a:t>http://www.sciencedirect.com/science/article/pii/S1568786414001025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C324-8F0E-45E0-8F15-C116FC348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J. Nakamura,</a:t>
            </a:r>
            <a:r>
              <a:rPr lang="en-US" b="1" dirty="0"/>
              <a:t> </a:t>
            </a:r>
            <a:r>
              <a:rPr lang="en-US" dirty="0" err="1"/>
              <a:t>Esra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</a:t>
            </a:r>
            <a:r>
              <a:rPr lang="en-US" dirty="0" err="1"/>
              <a:t>Vyom</a:t>
            </a:r>
            <a:r>
              <a:rPr lang="en-US" dirty="0"/>
              <a:t> Sharma, Leonard Collins, Wanda Bodnar, </a:t>
            </a:r>
            <a:r>
              <a:rPr lang="en-US" dirty="0" err="1"/>
              <a:t>Rui</a:t>
            </a:r>
            <a:r>
              <a:rPr lang="en-US" dirty="0"/>
              <a:t> Yu, </a:t>
            </a:r>
            <a:r>
              <a:rPr lang="en-US" dirty="0" err="1"/>
              <a:t>Yongquan</a:t>
            </a:r>
            <a:r>
              <a:rPr lang="en-US" dirty="0"/>
              <a:t> Lai,</a:t>
            </a:r>
          </a:p>
          <a:p>
            <a:r>
              <a:rPr lang="en-US" dirty="0"/>
              <a:t>Benjamin Moeller, Kun Lu, James Swenberg. </a:t>
            </a:r>
            <a:r>
              <a:rPr lang="en-US" i="1" dirty="0"/>
              <a:t>The endogenous </a:t>
            </a:r>
            <a:r>
              <a:rPr lang="en-US" i="1" dirty="0" err="1"/>
              <a:t>exposome</a:t>
            </a:r>
            <a:r>
              <a:rPr lang="en-US" dirty="0"/>
              <a:t>.  DNA Repair 19 (2014) 3–13.</a:t>
            </a:r>
          </a:p>
          <a:p>
            <a:r>
              <a:rPr lang="en-US" u="sng" dirty="0">
                <a:hlinkClick r:id="rId3"/>
              </a:rPr>
              <a:t>http://www.sciencedirect.com/science/article/pii/S1568786414001025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C324-8F0E-45E0-8F15-C116FC348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2C324-8F0E-45E0-8F15-C116FC348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http://www.nature.com/nrc/journal/v4/n8/fig_tab/nrc1410_F2.html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53A2-224D-4C03-9CA9-86217F78A3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1B65-ED98-485F-9CF7-74E46ACD1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5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8C39-DCBE-4512-AE5C-C28A1C259C6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F907-34E5-4F1A-9B23-5673C789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e.com/nrc/journal/v4/n8/full/nrc141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Companion PowerPoint slide set</a:t>
            </a:r>
            <a:br>
              <a:rPr lang="en-US" b="1" i="1" dirty="0" smtClean="0"/>
            </a:br>
            <a:r>
              <a:rPr lang="en-US" b="1" dirty="0">
                <a:solidFill>
                  <a:srgbClr val="0070C0"/>
                </a:solidFill>
              </a:rPr>
              <a:t>The </a:t>
            </a:r>
            <a:r>
              <a:rPr lang="en-US" b="1" dirty="0" err="1">
                <a:solidFill>
                  <a:srgbClr val="0070C0"/>
                </a:solidFill>
              </a:rPr>
              <a:t>Exposome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Investigating </a:t>
            </a:r>
            <a:r>
              <a:rPr lang="en-US" b="1" dirty="0">
                <a:solidFill>
                  <a:srgbClr val="0070C0"/>
                </a:solidFill>
              </a:rPr>
              <a:t>Vinyl Chloride and DNA Damage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0836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This </a:t>
            </a:r>
            <a:r>
              <a:rPr lang="en-US" sz="2000" dirty="0" smtClean="0">
                <a:latin typeface="Garamond" panose="02020404030301010803" pitchFamily="18" charset="0"/>
              </a:rPr>
              <a:t>teacher slide set was </a:t>
            </a:r>
            <a:r>
              <a:rPr lang="en-US" sz="2000" dirty="0">
                <a:latin typeface="Garamond" panose="02020404030301010803" pitchFamily="18" charset="0"/>
              </a:rPr>
              <a:t>created by Dana Haine, MS, of the </a:t>
            </a:r>
            <a:r>
              <a:rPr lang="en-US" sz="2000" dirty="0" smtClean="0">
                <a:latin typeface="Garamond" panose="02020404030301010803" pitchFamily="18" charset="0"/>
              </a:rPr>
              <a:t>UNC-Chapel Hill </a:t>
            </a:r>
            <a:r>
              <a:rPr lang="en-US" sz="2000" dirty="0">
                <a:latin typeface="Garamond" panose="02020404030301010803" pitchFamily="18" charset="0"/>
              </a:rPr>
              <a:t>Superfund Research Program (SRP), which is funded by the National Institute of Environmental Health Sciences (P42ES005948). </a:t>
            </a:r>
          </a:p>
        </p:txBody>
      </p:sp>
      <p:pic>
        <p:nvPicPr>
          <p:cNvPr id="5" name="Picture 4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1714500" cy="1028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7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Relative Amounts of Endogenous and Exogenous DNA Adducts in Liver DNA From Rats Exposed to [</a:t>
            </a:r>
            <a:r>
              <a:rPr lang="en-US" sz="2800" b="1" baseline="30000" dirty="0">
                <a:solidFill>
                  <a:schemeClr val="bg1">
                    <a:lumMod val="75000"/>
                  </a:schemeClr>
                </a:solidFill>
              </a:rPr>
              <a:t>13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2800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]-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VC</a:t>
            </a:r>
            <a:b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(1100 ppm, 6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/day, 5 days)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15112"/>
              </p:ext>
            </p:extLst>
          </p:nvPr>
        </p:nvGraphicFramePr>
        <p:xfrm>
          <a:off x="304800" y="1447800"/>
          <a:ext cx="8556319" cy="5206032"/>
        </p:xfrm>
        <a:graphic>
          <a:graphicData uri="http://schemas.openxmlformats.org/drawingml/2006/table">
            <a:tbl>
              <a:tblPr/>
              <a:tblGrid>
                <a:gridCol w="117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7OEG/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7OEG/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 Hours Post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10.4 ± 2.3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 ± 2.8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18.9 ± 4.9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 ± 0.6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5.1 ± 0.6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 ± 0.03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 ± 0.3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± 3.1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 ± 4.2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8.6 ± 0.9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0.1± 0.06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 ± 1.0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16.9 ± 1.6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 ± 1.3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0.07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± 1.5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 ± 2.5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 ± 0.5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29584" y="533400"/>
            <a:ext cx="2133600" cy="838200"/>
          </a:xfrm>
          <a:prstGeom prst="wedgeRectCallout">
            <a:avLst>
              <a:gd name="adj1" fmla="val 50764"/>
              <a:gd name="adj2" fmla="val 11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Unlabeled adducts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038600" y="2895600"/>
            <a:ext cx="2133600" cy="838200"/>
          </a:xfrm>
          <a:prstGeom prst="wedgeRectCallout">
            <a:avLst>
              <a:gd name="adj1" fmla="val -61673"/>
              <a:gd name="adj2" fmla="val -1531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Labeled adducts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Relative </a:t>
            </a:r>
            <a:r>
              <a:rPr lang="en-US" sz="2800" b="1" dirty="0"/>
              <a:t>Amounts of Endogenous and Exogenous DNA Adducts in Liver DNA From Rats Exposed to [</a:t>
            </a:r>
            <a:r>
              <a:rPr lang="en-US" sz="2800" b="1" baseline="30000" dirty="0"/>
              <a:t>13</a:t>
            </a:r>
            <a:r>
              <a:rPr lang="en-US" sz="2800" b="1" dirty="0"/>
              <a:t>C</a:t>
            </a:r>
            <a:r>
              <a:rPr lang="en-US" sz="2800" b="1" baseline="-25000" dirty="0"/>
              <a:t>2</a:t>
            </a:r>
            <a:r>
              <a:rPr lang="en-US" sz="2800" b="1" dirty="0"/>
              <a:t>]-</a:t>
            </a:r>
            <a:r>
              <a:rPr lang="en-US" sz="2800" b="1" dirty="0" smtClean="0"/>
              <a:t>VC</a:t>
            </a:r>
            <a:br>
              <a:rPr lang="en-US" sz="2800" b="1" dirty="0" smtClean="0"/>
            </a:br>
            <a:r>
              <a:rPr lang="en-US" sz="3200" b="1" dirty="0" smtClean="0"/>
              <a:t> </a:t>
            </a:r>
            <a:r>
              <a:rPr lang="en-US" sz="2800" b="1" dirty="0"/>
              <a:t>(1100 ppm, 6 </a:t>
            </a:r>
            <a:r>
              <a:rPr lang="en-US" sz="2800" b="1" dirty="0" err="1"/>
              <a:t>hr</a:t>
            </a:r>
            <a:r>
              <a:rPr lang="en-US" sz="2800" b="1" dirty="0"/>
              <a:t>/day, 5 days)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83415"/>
              </p:ext>
            </p:extLst>
          </p:nvPr>
        </p:nvGraphicFramePr>
        <p:xfrm>
          <a:off x="304800" y="1447800"/>
          <a:ext cx="8556319" cy="5206032"/>
        </p:xfrm>
        <a:graphic>
          <a:graphicData uri="http://schemas.openxmlformats.org/drawingml/2006/table">
            <a:tbl>
              <a:tblPr/>
              <a:tblGrid>
                <a:gridCol w="117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Adduct 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7OEG/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7OEG/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Endogenous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Exogenous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 Hours Post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10.4 ± 2.3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 ± 2.8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18.9 ± 4.9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 ± 0.6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5.1 ± 0.6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 ± 0.03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 ± 0.3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± 3.1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 ± 4.2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8.6 ± 0.9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0.04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0.1± 0.06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 ± 1.0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16.9 ± 1.6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 ± 1.3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Weeks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 Exposure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 ± 0.07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± 1.5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 ± 2.5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 ± 0.5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 detected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87" t="33333" r="35778" b="12222"/>
          <a:stretch/>
        </p:blipFill>
        <p:spPr>
          <a:xfrm>
            <a:off x="1943100" y="1600200"/>
            <a:ext cx="5257800" cy="50516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Analyzing and interpreting </a:t>
            </a:r>
            <a:r>
              <a:rPr lang="en-US" b="1" dirty="0" smtClean="0"/>
              <a:t>data</a:t>
            </a:r>
            <a:br>
              <a:rPr lang="en-US" b="1" dirty="0" smtClean="0"/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Worksheet </a:t>
            </a:r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27572" r="9646" b="47428"/>
          <a:stretch/>
        </p:blipFill>
        <p:spPr bwMode="auto">
          <a:xfrm>
            <a:off x="381000" y="68580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404" y="3048000"/>
            <a:ext cx="8534796" cy="2438400"/>
            <a:chOff x="-2513079" y="627545"/>
            <a:chExt cx="13986397" cy="2743201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488079804"/>
                </p:ext>
              </p:extLst>
            </p:nvPr>
          </p:nvGraphicFramePr>
          <p:xfrm>
            <a:off x="-2513079" y="627545"/>
            <a:ext cx="4552950" cy="2743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067181288"/>
                </p:ext>
              </p:extLst>
            </p:nvPr>
          </p:nvGraphicFramePr>
          <p:xfrm>
            <a:off x="2256031" y="627547"/>
            <a:ext cx="4514851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3320039"/>
                </p:ext>
              </p:extLst>
            </p:nvPr>
          </p:nvGraphicFramePr>
          <p:xfrm>
            <a:off x="6987042" y="627546"/>
            <a:ext cx="448627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833674" y="5638800"/>
            <a:ext cx="2274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Short half-life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Unstable adduct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9275" y="5616356"/>
            <a:ext cx="191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Long half-life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Not repaired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6171" y="5616357"/>
            <a:ext cx="1998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Short half-life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Quick repair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4167" y="164067"/>
            <a:ext cx="130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Answer Key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Half-life for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VC-Induced DNA Adducts</a:t>
            </a:r>
          </a:p>
        </p:txBody>
      </p:sp>
      <p:graphicFrame>
        <p:nvGraphicFramePr>
          <p:cNvPr id="14950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1753599"/>
              </p:ext>
            </p:extLst>
          </p:nvPr>
        </p:nvGraphicFramePr>
        <p:xfrm>
          <a:off x="2438400" y="1600200"/>
          <a:ext cx="4459288" cy="4046527"/>
        </p:xfrm>
        <a:graphic>
          <a:graphicData uri="http://schemas.openxmlformats.org/drawingml/2006/table">
            <a:tbl>
              <a:tblPr/>
              <a:tblGrid>
                <a:gridCol w="227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Half-life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Days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B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 Days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C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 Day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/>
              <a:t>Miscoding Properties of Vinyl Chloride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DNA Adducts</a:t>
            </a:r>
          </a:p>
        </p:txBody>
      </p:sp>
      <p:graphicFrame>
        <p:nvGraphicFramePr>
          <p:cNvPr id="1433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919909"/>
              </p:ext>
            </p:extLst>
          </p:nvPr>
        </p:nvGraphicFramePr>
        <p:xfrm>
          <a:off x="381000" y="1219200"/>
          <a:ext cx="8534400" cy="3556634"/>
        </p:xfrm>
        <a:graphic>
          <a:graphicData uri="http://schemas.openxmlformats.org/drawingml/2006/table">
            <a:tbl>
              <a:tblPr/>
              <a:tblGrid>
                <a:gridCol w="581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B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Adduct C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 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4600" y="171396"/>
            <a:ext cx="6096000" cy="6317272"/>
            <a:chOff x="1650076" y="196334"/>
            <a:chExt cx="6368704" cy="66866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00"/>
            <a:stretch/>
          </p:blipFill>
          <p:spPr bwMode="auto">
            <a:xfrm>
              <a:off x="1650076" y="405938"/>
              <a:ext cx="487940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5486400" y="381000"/>
              <a:ext cx="12192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705600" y="19633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DNA adduct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" y="1295400"/>
            <a:ext cx="2362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happens if a DNA adduct does not get repaired?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927" y="6488668"/>
            <a:ext cx="894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Reprinted by permission from Macmillan Publishers Ltd: </a:t>
            </a:r>
            <a:r>
              <a:rPr lang="en-US" sz="1600" dirty="0" smtClean="0">
                <a:hlinkClick r:id="rId4"/>
              </a:rPr>
              <a:t>Nature Reviews Cancer </a:t>
            </a:r>
            <a:r>
              <a:rPr lang="en-US" sz="1600" dirty="0" smtClean="0"/>
              <a:t>4</a:t>
            </a:r>
            <a:r>
              <a:rPr lang="en-US" sz="1600" dirty="0"/>
              <a:t>, 630-637 (August 2004</a:t>
            </a:r>
            <a:r>
              <a:rPr lang="en-US" sz="1600" dirty="0" smtClean="0"/>
              <a:t>).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5826083" y="3762921"/>
            <a:ext cx="3048143" cy="29426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3883194"/>
            <a:ext cx="2895600" cy="275189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Exposome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0" y="1324053"/>
            <a:ext cx="834387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term refers </a:t>
            </a:r>
            <a:r>
              <a:rPr lang="en-US" dirty="0"/>
              <a:t>to an individual’s </a:t>
            </a:r>
            <a:br>
              <a:rPr lang="en-US" dirty="0"/>
            </a:br>
            <a:r>
              <a:rPr lang="en-US" b="1" i="1" dirty="0" smtClean="0"/>
              <a:t>lifetime </a:t>
            </a:r>
            <a:r>
              <a:rPr lang="en-US" b="1" i="1" dirty="0"/>
              <a:t>exposure</a:t>
            </a:r>
            <a:r>
              <a:rPr lang="en-US" b="1" dirty="0"/>
              <a:t> to chemicals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environment coupled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exposure </a:t>
            </a:r>
            <a:r>
              <a:rPr lang="en-US" dirty="0"/>
              <a:t>to chemicals formed inside of </a:t>
            </a:r>
            <a:r>
              <a:rPr lang="en-US" dirty="0" smtClean="0"/>
              <a:t>cells </a:t>
            </a:r>
            <a:r>
              <a:rPr lang="en-US" dirty="0"/>
              <a:t>as a consequence of </a:t>
            </a:r>
            <a:r>
              <a:rPr lang="en-US" dirty="0" smtClean="0"/>
              <a:t>natural biological processes.</a:t>
            </a:r>
            <a:endParaRPr lang="en-US" dirty="0"/>
          </a:p>
        </p:txBody>
      </p:sp>
      <p:pic>
        <p:nvPicPr>
          <p:cNvPr id="3074" name="Picture 2" descr="C:\Users\dhaine\AppData\Local\Microsoft\Windows\Temporary Internet Files\Content.IE5\R1U4M4RZ\MC900433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520476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Exogenous Chemicals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Food and drugs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Consumer products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1708" y="4431149"/>
            <a:ext cx="28376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Endogenous Chemicals</a:t>
            </a:r>
          </a:p>
          <a:p>
            <a:pPr algn="r"/>
            <a:r>
              <a:rPr lang="en-US" sz="1600" dirty="0" smtClean="0"/>
              <a:t>Metabolism</a:t>
            </a:r>
          </a:p>
          <a:p>
            <a:pPr algn="r"/>
            <a:r>
              <a:rPr lang="en-US" sz="1600" dirty="0" smtClean="0"/>
              <a:t>Oxidative </a:t>
            </a:r>
            <a:r>
              <a:rPr lang="en-US" sz="1600" dirty="0"/>
              <a:t>stress</a:t>
            </a:r>
          </a:p>
          <a:p>
            <a:pPr algn="r"/>
            <a:r>
              <a:rPr lang="en-US" sz="1600" dirty="0" smtClean="0"/>
              <a:t>Inflammation</a:t>
            </a:r>
          </a:p>
          <a:p>
            <a:pPr algn="r"/>
            <a:r>
              <a:rPr lang="en-US" sz="1600" dirty="0" smtClean="0"/>
              <a:t>Infection</a:t>
            </a:r>
          </a:p>
          <a:p>
            <a:pPr algn="r"/>
            <a:r>
              <a:rPr lang="en-US" sz="1600" dirty="0"/>
              <a:t>Gut microbes</a:t>
            </a:r>
          </a:p>
          <a:p>
            <a:pPr algn="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44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Vinyl Chloride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Vinyl chloride is a colorless </a:t>
            </a:r>
            <a:r>
              <a:rPr lang="en-US" sz="2400" dirty="0" smtClean="0"/>
              <a:t>gas with a mild</a:t>
            </a:r>
            <a:r>
              <a:rPr lang="en-US" sz="2400" dirty="0"/>
              <a:t>, sweet </a:t>
            </a:r>
            <a:r>
              <a:rPr lang="en-US" sz="2400" dirty="0" smtClean="0"/>
              <a:t>odor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a </a:t>
            </a:r>
            <a:r>
              <a:rPr lang="en-US" sz="2400" dirty="0" smtClean="0"/>
              <a:t>man-made chemical that </a:t>
            </a:r>
            <a:r>
              <a:rPr lang="en-US" sz="2400" dirty="0"/>
              <a:t>does not </a:t>
            </a:r>
            <a:r>
              <a:rPr lang="en-US" sz="2400" dirty="0" smtClean="0"/>
              <a:t>occur </a:t>
            </a:r>
            <a:r>
              <a:rPr lang="en-US" sz="2400" dirty="0"/>
              <a:t>naturally.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can be formed when </a:t>
            </a:r>
            <a:r>
              <a:rPr lang="en-US" sz="2400" dirty="0" err="1" smtClean="0"/>
              <a:t>trichloroethane</a:t>
            </a:r>
            <a:r>
              <a:rPr lang="en-US" sz="2400" dirty="0"/>
              <a:t>, trichloroethylene, and </a:t>
            </a:r>
            <a:r>
              <a:rPr lang="en-US" sz="2400" dirty="0" err="1" smtClean="0"/>
              <a:t>tetrachloroethylene</a:t>
            </a:r>
            <a:r>
              <a:rPr lang="en-US" sz="2400" dirty="0" smtClean="0"/>
              <a:t> </a:t>
            </a:r>
            <a:r>
              <a:rPr lang="en-US" sz="2400" dirty="0"/>
              <a:t>are broken down. </a:t>
            </a:r>
            <a:endParaRPr lang="en-US" sz="2400" dirty="0" smtClean="0"/>
          </a:p>
          <a:p>
            <a:r>
              <a:rPr lang="en-US" sz="2400" dirty="0" smtClean="0"/>
              <a:t>Vinyl </a:t>
            </a:r>
            <a:r>
              <a:rPr lang="en-US" sz="2400" dirty="0"/>
              <a:t>chloride is </a:t>
            </a:r>
            <a:r>
              <a:rPr lang="en-US" sz="2400" dirty="0" smtClean="0"/>
              <a:t>used in the production of polyvinyl </a:t>
            </a:r>
            <a:r>
              <a:rPr lang="en-US" sz="2400" dirty="0"/>
              <a:t>chloride (PVC</a:t>
            </a:r>
            <a:r>
              <a:rPr lang="en-US" sz="2400" dirty="0" smtClean="0"/>
              <a:t>).</a:t>
            </a:r>
          </a:p>
          <a:p>
            <a:r>
              <a:rPr lang="en-US" altLang="en-US" sz="2400" dirty="0" smtClean="0"/>
              <a:t>Vinyl </a:t>
            </a:r>
            <a:r>
              <a:rPr lang="en-US" altLang="en-US" sz="2400" dirty="0"/>
              <a:t>chloride is a known human and animal </a:t>
            </a:r>
            <a:r>
              <a:rPr lang="en-US" altLang="en-US" sz="2400" dirty="0" smtClean="0"/>
              <a:t>carcinogen.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Carcinogenic (cancer-causing) response </a:t>
            </a:r>
            <a:r>
              <a:rPr lang="en-US" altLang="en-US" sz="2400" dirty="0"/>
              <a:t>is associated with high exposure (&gt;50 ppm</a:t>
            </a:r>
            <a:r>
              <a:rPr lang="en-US" altLang="en-US" sz="2400" dirty="0" smtClean="0"/>
              <a:t>).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Vinyl </a:t>
            </a:r>
            <a:r>
              <a:rPr lang="en-US" altLang="en-US" sz="2400" dirty="0"/>
              <a:t>chloride is present in many Superfund sites and some public drinking water in ppb </a:t>
            </a:r>
            <a:r>
              <a:rPr lang="en-US" altLang="en-US" sz="2400" dirty="0" smtClean="0"/>
              <a:t>amounts.</a:t>
            </a:r>
            <a:endParaRPr lang="en-US" sz="2400" dirty="0"/>
          </a:p>
        </p:txBody>
      </p:sp>
      <p:pic>
        <p:nvPicPr>
          <p:cNvPr id="4" name="Picture 2" descr="https://upload.wikimedia.org/wikipedia/commons/b/be/Vinyl-chloride-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9503"/>
            <a:ext cx="884610" cy="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7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Swenberg is </a:t>
            </a:r>
            <a:r>
              <a:rPr lang="en-US" dirty="0"/>
              <a:t>a leading toxicologist investigating DNA damage caused by exposure to both endogenous and exogenous chemicals such as vinyl </a:t>
            </a:r>
            <a:r>
              <a:rPr lang="en-US" dirty="0" smtClean="0"/>
              <a:t>chloride. 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1" t="15148" r="27999" b="38334"/>
          <a:stretch/>
        </p:blipFill>
        <p:spPr bwMode="auto">
          <a:xfrm>
            <a:off x="5867400" y="1752600"/>
            <a:ext cx="2684055" cy="28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Vinyl Chloride &amp; DNA Adducts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5582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DNA </a:t>
            </a:r>
            <a:r>
              <a:rPr lang="en-US" b="1" dirty="0" smtClean="0"/>
              <a:t>adducts </a:t>
            </a:r>
            <a:r>
              <a:rPr lang="en-US" dirty="0" smtClean="0"/>
              <a:t>form when a chemical (   ) </a:t>
            </a:r>
            <a:r>
              <a:rPr lang="en-US" u="sng" dirty="0" smtClean="0"/>
              <a:t>covalently </a:t>
            </a:r>
            <a:r>
              <a:rPr lang="en-US" u="sng" dirty="0"/>
              <a:t>binds </a:t>
            </a:r>
            <a:r>
              <a:rPr lang="en-US" dirty="0"/>
              <a:t>to </a:t>
            </a:r>
            <a:r>
              <a:rPr lang="en-US" dirty="0" smtClean="0"/>
              <a:t>DNA. </a:t>
            </a:r>
          </a:p>
          <a:p>
            <a:r>
              <a:rPr lang="en-US" dirty="0" smtClean="0"/>
              <a:t>Vinyl chloride produces four kinds of DNA adducts.</a:t>
            </a:r>
          </a:p>
          <a:p>
            <a:r>
              <a:rPr lang="en-US" dirty="0" smtClean="0"/>
              <a:t>DNA adducts are a kind of </a:t>
            </a:r>
            <a:r>
              <a:rPr lang="en-US" b="1" dirty="0" smtClean="0"/>
              <a:t>DNA damage.  This kind of damage can also be referred to as a DNA lesion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6200000">
            <a:off x="7318621" y="2382616"/>
            <a:ext cx="267478" cy="121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7-Point Star 14"/>
          <p:cNvSpPr/>
          <p:nvPr/>
        </p:nvSpPr>
        <p:spPr>
          <a:xfrm>
            <a:off x="2590800" y="2173148"/>
            <a:ext cx="228599" cy="273377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853112" y="1600200"/>
            <a:ext cx="2833688" cy="2209800"/>
            <a:chOff x="5562600" y="3124200"/>
            <a:chExt cx="2466975" cy="1847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124200"/>
              <a:ext cx="2466975" cy="1847850"/>
            </a:xfrm>
            <a:prstGeom prst="rect">
              <a:avLst/>
            </a:prstGeom>
          </p:spPr>
        </p:pic>
        <p:sp>
          <p:nvSpPr>
            <p:cNvPr id="9" name="7-Point Star 8"/>
            <p:cNvSpPr/>
            <p:nvPr/>
          </p:nvSpPr>
          <p:spPr>
            <a:xfrm>
              <a:off x="6840586" y="3865330"/>
              <a:ext cx="228600" cy="228600"/>
            </a:xfrm>
            <a:prstGeom prst="star7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4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5790914" y="3991807"/>
            <a:ext cx="3048143" cy="2362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9600" y="4106107"/>
            <a:ext cx="2895600" cy="2133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1" y="1324053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dirty="0"/>
              <a:t>Inside the body, vinyl chloride metabolism </a:t>
            </a:r>
            <a:r>
              <a:rPr lang="en-US" dirty="0" smtClean="0"/>
              <a:t>produces </a:t>
            </a:r>
            <a:r>
              <a:rPr lang="en-US" dirty="0"/>
              <a:t>four kinds of DNA adducts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These four adducts can also occur inside cells under normal metabolic conditions in the absence of VC exposure!</a:t>
            </a:r>
          </a:p>
          <a:p>
            <a:pPr marL="0" lvl="0" indent="0" algn="ctr">
              <a:buNone/>
            </a:pPr>
            <a:endParaRPr lang="en-US" sz="1400" b="1" dirty="0"/>
          </a:p>
          <a:p>
            <a:pPr marL="0" lv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dhaine\AppData\Local\Microsoft\Windows\Temporary Internet Files\Content.IE5\R1U4M4RZ\MC900433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" y="4572742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Exogenous exposure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9087" y="4548066"/>
            <a:ext cx="2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Endogenous Chemicals</a:t>
            </a:r>
          </a:p>
          <a:p>
            <a:pPr algn="r"/>
            <a:r>
              <a:rPr lang="en-US" sz="1600" dirty="0" smtClean="0"/>
              <a:t>Lipid Peroxidation</a:t>
            </a:r>
          </a:p>
        </p:txBody>
      </p:sp>
      <p:pic>
        <p:nvPicPr>
          <p:cNvPr id="5123" name="Picture 3" descr="C:\Users\dhaine\AppData\Local\Microsoft\Windows\Temporary Internet Files\Content.IE5\TF6VWJR5\MC9004369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4225" y="3780476"/>
            <a:ext cx="3251955" cy="32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b/be/Vinyl-chloride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24" y="4866726"/>
            <a:ext cx="884610" cy="7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Vinyl Chloride (VC) Exposure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14884" y="164068"/>
            <a:ext cx="7845920" cy="6693932"/>
            <a:chOff x="214884" y="164068"/>
            <a:chExt cx="7845920" cy="6693932"/>
          </a:xfrm>
        </p:grpSpPr>
        <p:grpSp>
          <p:nvGrpSpPr>
            <p:cNvPr id="26" name="Group 25"/>
            <p:cNvGrpSpPr/>
            <p:nvPr/>
          </p:nvGrpSpPr>
          <p:grpSpPr>
            <a:xfrm>
              <a:off x="214884" y="164068"/>
              <a:ext cx="7845920" cy="6693932"/>
              <a:chOff x="214884" y="164068"/>
              <a:chExt cx="7845920" cy="669393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14884" y="164068"/>
                <a:ext cx="7845920" cy="6693932"/>
                <a:chOff x="214884" y="164068"/>
                <a:chExt cx="7845920" cy="6693932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331041" y="6488668"/>
                  <a:ext cx="23641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/>
                    <a:t>Endogenous Chemicals</a:t>
                  </a: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214884" y="164068"/>
                  <a:ext cx="7845920" cy="6373939"/>
                  <a:chOff x="214884" y="164068"/>
                  <a:chExt cx="7845920" cy="6373939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187993" y="1828800"/>
                    <a:ext cx="5736807" cy="36576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7-Point Star 6"/>
                  <p:cNvSpPr/>
                  <p:nvPr/>
                </p:nvSpPr>
                <p:spPr>
                  <a:xfrm>
                    <a:off x="278769" y="2737788"/>
                    <a:ext cx="1909224" cy="1804988"/>
                  </a:xfrm>
                  <a:prstGeom prst="star7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608071" y="533400"/>
                    <a:ext cx="3276600" cy="9144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18000"/>
                    </a:schemeClr>
                  </a:soli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30161" y="512903"/>
                    <a:ext cx="10668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Vinyl Chloride Exposure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40288" y="3157835"/>
                    <a:ext cx="1179746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DNA Adduct Formation</a:t>
                    </a:r>
                    <a:endParaRPr lang="en-US" b="1" dirty="0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1143000" y="1347787"/>
                    <a:ext cx="0" cy="1724025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885079" y="5967137"/>
                    <a:ext cx="18719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Lipid peroxidation</a:t>
                    </a:r>
                    <a:endParaRPr lang="en-US" dirty="0"/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1143000" y="4081166"/>
                    <a:ext cx="0" cy="1633834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Rectangle 13"/>
                  <p:cNvSpPr/>
                  <p:nvPr/>
                </p:nvSpPr>
                <p:spPr>
                  <a:xfrm>
                    <a:off x="214884" y="164068"/>
                    <a:ext cx="21311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dirty="0"/>
                      <a:t>Exogenous exposure</a:t>
                    </a: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214884" y="5688139"/>
                    <a:ext cx="3276600" cy="849868"/>
                  </a:xfrm>
                  <a:prstGeom prst="ellipse">
                    <a:avLst/>
                  </a:prstGeom>
                  <a:solidFill>
                    <a:schemeClr val="accent3">
                      <a:lumMod val="60000"/>
                      <a:lumOff val="40000"/>
                      <a:alpha val="18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" name="Rectangle 1"/>
                  <p:cNvSpPr/>
                  <p:nvPr/>
                </p:nvSpPr>
                <p:spPr>
                  <a:xfrm>
                    <a:off x="2246371" y="1828800"/>
                    <a:ext cx="570476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 smtClean="0"/>
                      <a:t>Four types of adducts form; each is a modified nitrogenous base!</a:t>
                    </a:r>
                    <a:endParaRPr lang="en-US" sz="1600" b="1" dirty="0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3630617" y="5415354"/>
                    <a:ext cx="443018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/>
                      <a:t>In this activity we are going to study adducts labeled A-C.</a:t>
                    </a:r>
                    <a:endParaRPr lang="en-US" sz="1400" b="1" dirty="0"/>
                  </a:p>
                </p:txBody>
              </p:sp>
              <p:pic>
                <p:nvPicPr>
                  <p:cNvPr id="19" name="Picture 2" descr="https://upload.wikimedia.org/wikipedia/commons/b/be/Vinyl-chloride-2D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68055" y="709972"/>
                    <a:ext cx="632132" cy="56125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676400" y="3657600"/>
                    <a:ext cx="56133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9602" y="2209799"/>
                <a:ext cx="5492972" cy="3182388"/>
              </a:xfrm>
              <a:prstGeom prst="rect">
                <a:avLst/>
              </a:prstGeom>
            </p:spPr>
          </p:pic>
        </p:grpSp>
        <p:sp>
          <p:nvSpPr>
            <p:cNvPr id="22" name="Oval 21"/>
            <p:cNvSpPr/>
            <p:nvPr/>
          </p:nvSpPr>
          <p:spPr>
            <a:xfrm>
              <a:off x="3057936" y="3233448"/>
              <a:ext cx="530430" cy="50035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81400" y="3962400"/>
              <a:ext cx="530430" cy="50035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08570" y="3157248"/>
              <a:ext cx="530430" cy="50035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553200" y="4757448"/>
              <a:ext cx="530430" cy="50035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aine\AppData\Local\Microsoft\Windows\Temporary Internet Files\Content.IE5\SYITF7HK\MP9003144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50" y="1660747"/>
            <a:ext cx="4432376" cy="20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distinguish between exogenous and endogenous adducts?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2514600"/>
            <a:ext cx="10668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VC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79450" y="2895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67" y="2002068"/>
            <a:ext cx="324961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95400" y="2213117"/>
            <a:ext cx="652870" cy="369332"/>
            <a:chOff x="1447800" y="2069068"/>
            <a:chExt cx="652870" cy="369332"/>
          </a:xfrm>
        </p:grpSpPr>
        <p:sp>
          <p:nvSpPr>
            <p:cNvPr id="8" name="Oval 7"/>
            <p:cNvSpPr/>
            <p:nvPr/>
          </p:nvSpPr>
          <p:spPr>
            <a:xfrm>
              <a:off x="1447800" y="2128145"/>
              <a:ext cx="457200" cy="3102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2069068"/>
              <a:ext cx="6528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13</a:t>
              </a:r>
              <a:r>
                <a:rPr lang="en-US" dirty="0" smtClean="0"/>
                <a:t>C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2167" y="3657600"/>
            <a:ext cx="2335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Stable-Isotope labeled </a:t>
            </a:r>
          </a:p>
          <a:p>
            <a:pPr algn="ctr"/>
            <a:r>
              <a:rPr lang="en-US" dirty="0" smtClean="0"/>
              <a:t> Vinyl Chloride (VC)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8361" y="5088573"/>
            <a:ext cx="2335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Stable-Isotope labeled </a:t>
            </a:r>
          </a:p>
          <a:p>
            <a:pPr algn="ctr"/>
            <a:r>
              <a:rPr lang="en-US" dirty="0" smtClean="0"/>
              <a:t>DNA </a:t>
            </a:r>
            <a:r>
              <a:rPr lang="en-US" dirty="0" smtClean="0"/>
              <a:t>Adduct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8748" y="5968538"/>
            <a:ext cx="8866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VC induced adducts will have stable-isotope labels; endogenous adducts will NOT.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589">
            <a:off x="6992813" y="3411656"/>
            <a:ext cx="13049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911949" y="2876550"/>
            <a:ext cx="106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224257" y="3887906"/>
            <a:ext cx="967244" cy="825624"/>
            <a:chOff x="4114800" y="4350146"/>
            <a:chExt cx="1359049" cy="922291"/>
          </a:xfrm>
        </p:grpSpPr>
        <p:sp>
          <p:nvSpPr>
            <p:cNvPr id="10" name="Regular Pentagon 9"/>
            <p:cNvSpPr/>
            <p:nvPr/>
          </p:nvSpPr>
          <p:spPr>
            <a:xfrm>
              <a:off x="4114800" y="4350146"/>
              <a:ext cx="762000" cy="669698"/>
            </a:xfrm>
            <a:prstGeom prst="pent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4690240" y="4607230"/>
              <a:ext cx="783609" cy="665207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7645275" y="3590638"/>
            <a:ext cx="0" cy="14979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7054" y="4903305"/>
            <a:ext cx="2839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Intermediate VC metabolite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Chloroethylene</a:t>
            </a:r>
            <a:r>
              <a:rPr lang="en-US" sz="1400" dirty="0" smtClean="0"/>
              <a:t> oxide (CEO))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913626" y="3869819"/>
            <a:ext cx="652871" cy="369332"/>
            <a:chOff x="1447800" y="2069068"/>
            <a:chExt cx="652871" cy="369332"/>
          </a:xfrm>
        </p:grpSpPr>
        <p:sp>
          <p:nvSpPr>
            <p:cNvPr id="33" name="Oval 32"/>
            <p:cNvSpPr/>
            <p:nvPr/>
          </p:nvSpPr>
          <p:spPr>
            <a:xfrm>
              <a:off x="1447800" y="2128145"/>
              <a:ext cx="457200" cy="3102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7801" y="2069068"/>
              <a:ext cx="6528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13</a:t>
              </a:r>
              <a:r>
                <a:rPr lang="en-US" dirty="0" smtClean="0"/>
                <a:t>C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25948" y="3113757"/>
            <a:ext cx="652871" cy="369332"/>
            <a:chOff x="1447800" y="2069068"/>
            <a:chExt cx="652871" cy="369332"/>
          </a:xfrm>
        </p:grpSpPr>
        <p:sp>
          <p:nvSpPr>
            <p:cNvPr id="37" name="Oval 36"/>
            <p:cNvSpPr/>
            <p:nvPr/>
          </p:nvSpPr>
          <p:spPr>
            <a:xfrm>
              <a:off x="1447800" y="2128145"/>
              <a:ext cx="457200" cy="3102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1" y="2069068"/>
              <a:ext cx="6528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13</a:t>
              </a:r>
              <a:r>
                <a:rPr lang="en-US" dirty="0" smtClean="0"/>
                <a:t>C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3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1962" y="1280548"/>
            <a:ext cx="2819400" cy="2667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34625" y="1280548"/>
            <a:ext cx="2819400" cy="2667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 the amount of labeled versus unlabeled adducts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7" y="983226"/>
            <a:ext cx="3249450" cy="326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119259"/>
            <a:ext cx="3249450" cy="3261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4443" y="3352800"/>
            <a:ext cx="129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Exogenous (labeled)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131159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Endogenous  (unlabeled)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934</Words>
  <Application>Microsoft Office PowerPoint</Application>
  <PresentationFormat>On-screen Show (4:3)</PresentationFormat>
  <Paragraphs>282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Office Theme</vt:lpstr>
      <vt:lpstr>Companion PowerPoint slide set The Exposome:  Investigating Vinyl Chloride and DNA Damage           </vt:lpstr>
      <vt:lpstr>The Exposome</vt:lpstr>
      <vt:lpstr>Vinyl Chloride</vt:lpstr>
      <vt:lpstr>PowerPoint Presentation</vt:lpstr>
      <vt:lpstr>Vinyl Chloride &amp; DNA Adducts</vt:lpstr>
      <vt:lpstr>Vinyl Chloride (VC) Exposure </vt:lpstr>
      <vt:lpstr>PowerPoint Presentation</vt:lpstr>
      <vt:lpstr>How to distinguish between exogenous and endogenous adducts?</vt:lpstr>
      <vt:lpstr>Measure the amount of labeled versus unlabeled adducts</vt:lpstr>
      <vt:lpstr>Relative Amounts of Endogenous and Exogenous DNA Adducts in Liver DNA From Rats Exposed to [13C2]-VC  (1100 ppm, 6 hr/day, 5 days)</vt:lpstr>
      <vt:lpstr>Relative Amounts of Endogenous and Exogenous DNA Adducts in Liver DNA From Rats Exposed to [13C2]-VC  (1100 ppm, 6 hr/day, 5 days)</vt:lpstr>
      <vt:lpstr>Analyzing and interpreting data Student Worksheet </vt:lpstr>
      <vt:lpstr>PowerPoint Presentation</vt:lpstr>
      <vt:lpstr>Half-life for  VC-Induced DNA Adducts</vt:lpstr>
      <vt:lpstr>Miscoding Properties of Vinyl Chloride  DNA Adducts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Haine</dc:creator>
  <cp:lastModifiedBy>Haine, Dana B</cp:lastModifiedBy>
  <cp:revision>63</cp:revision>
  <cp:lastPrinted>2016-12-22T20:26:46Z</cp:lastPrinted>
  <dcterms:created xsi:type="dcterms:W3CDTF">2014-06-09T21:06:25Z</dcterms:created>
  <dcterms:modified xsi:type="dcterms:W3CDTF">2018-03-05T18:58:36Z</dcterms:modified>
</cp:coreProperties>
</file>