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322" r:id="rId2"/>
    <p:sldId id="281" r:id="rId3"/>
    <p:sldId id="272" r:id="rId4"/>
    <p:sldId id="289" r:id="rId5"/>
    <p:sldId id="271" r:id="rId6"/>
    <p:sldId id="292" r:id="rId7"/>
    <p:sldId id="297" r:id="rId8"/>
    <p:sldId id="296" r:id="rId9"/>
    <p:sldId id="298" r:id="rId10"/>
    <p:sldId id="307" r:id="rId11"/>
    <p:sldId id="283" r:id="rId12"/>
    <p:sldId id="275" r:id="rId13"/>
    <p:sldId id="282" r:id="rId14"/>
    <p:sldId id="320" r:id="rId15"/>
    <p:sldId id="321" r:id="rId16"/>
    <p:sldId id="260" r:id="rId17"/>
    <p:sldId id="263" r:id="rId18"/>
    <p:sldId id="318" r:id="rId19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103" d="100"/>
          <a:sy n="103" d="100"/>
        </p:scale>
        <p:origin x="52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0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g/journal/v8/n4/full/nrg2045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From the following article:</a:t>
            </a:r>
          </a:p>
          <a:p>
            <a:r>
              <a:rPr lang="en-US" dirty="0" smtClean="0">
                <a:hlinkClick r:id="rId3"/>
              </a:rPr>
              <a:t>Environmental </a:t>
            </a:r>
            <a:r>
              <a:rPr lang="en-US" dirty="0" err="1" smtClean="0">
                <a:hlinkClick r:id="rId3"/>
              </a:rPr>
              <a:t>epigenomics</a:t>
            </a:r>
            <a:r>
              <a:rPr lang="en-US" dirty="0" smtClean="0">
                <a:hlinkClick r:id="rId3"/>
              </a:rPr>
              <a:t> and disease susceptibility</a:t>
            </a:r>
            <a:endParaRPr lang="en-US" dirty="0" smtClean="0"/>
          </a:p>
          <a:p>
            <a:r>
              <a:rPr lang="en-US" dirty="0" smtClean="0"/>
              <a:t>Randy L. </a:t>
            </a:r>
            <a:r>
              <a:rPr lang="en-US" dirty="0" err="1" smtClean="0"/>
              <a:t>Jirtle</a:t>
            </a:r>
            <a:r>
              <a:rPr lang="en-US" dirty="0" smtClean="0"/>
              <a:t> and Michael K. Skinner</a:t>
            </a:r>
          </a:p>
          <a:p>
            <a:r>
              <a:rPr lang="en-US" dirty="0" smtClean="0"/>
              <a:t>Nature Reviews Genetics 8, 253-262 (April 2007)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29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EDA46-D37D-47AD-987B-F4CE4CF75E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dirty="0" smtClean="0"/>
              <a:t>Although histone modifications occur throughout the entire sequence, the unstructured N-termini of histones (called histone tails) are particularly highly modified.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mbria" pitchFamily="18" charset="0"/>
              </a:rPr>
              <a:t>represent  potentially heritable changes to the genome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6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dirty="0" smtClean="0"/>
              <a:t>DNA </a:t>
            </a:r>
            <a:r>
              <a:rPr lang="en-US" sz="1200" dirty="0" err="1" smtClean="0"/>
              <a:t>methylation</a:t>
            </a:r>
            <a:r>
              <a:rPr lang="en-US" sz="1200" dirty="0" smtClean="0"/>
              <a:t> at promoter regions can impede target gene expression</a:t>
            </a:r>
            <a:endParaRPr lang="en-US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CpG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sites are regions of DNA where a cytosine nucleotide occurs next to a guanine nucleotide in the linear sequence of bases along its length. </a:t>
            </a:r>
          </a:p>
          <a:p>
            <a:pPr algn="just"/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*"</a:t>
            </a:r>
            <a:r>
              <a:rPr lang="en-US" sz="12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CpG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" stands for cytosine and guanine separated by a phosphate (—C—phosphate—G—), which links the two nucleosides together in DNA.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DAF00-1394-2E4D-AF57-668CA57427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dirty="0" smtClean="0"/>
              <a:t>DNA </a:t>
            </a:r>
            <a:r>
              <a:rPr lang="en-US" sz="1200" dirty="0" err="1" smtClean="0"/>
              <a:t>methylation</a:t>
            </a:r>
            <a:r>
              <a:rPr lang="en-US" sz="1200" dirty="0" smtClean="0"/>
              <a:t> at promoter regions can impede target gene expression</a:t>
            </a:r>
            <a:endParaRPr lang="en-US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CpG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sites are regions of DNA where a cytosine nucleotide occurs next to a guanine nucleotide in the linear sequence of bases along its length. </a:t>
            </a:r>
          </a:p>
          <a:p>
            <a:pPr algn="just"/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*"</a:t>
            </a:r>
            <a:r>
              <a:rPr lang="en-US" sz="12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CpG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" stands for cytosine and guanine separated by a phosphate (—C—phosphate—G—), which links the two nucleosides together in DNA.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DAF00-1394-2E4D-AF57-668CA574270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dirty="0" smtClean="0"/>
              <a:t>DNA </a:t>
            </a:r>
            <a:r>
              <a:rPr lang="en-US" sz="1200" dirty="0" err="1" smtClean="0"/>
              <a:t>methylation</a:t>
            </a:r>
            <a:r>
              <a:rPr lang="en-US" sz="1200" dirty="0" smtClean="0"/>
              <a:t> at promoter regions can impede target gene expression</a:t>
            </a:r>
            <a:endParaRPr lang="en-US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CpG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sites are regions of DNA where a cytosine nucleotide occurs next to a guanine nucleotide in the linear sequence of bases along its length. </a:t>
            </a:r>
          </a:p>
          <a:p>
            <a:pPr algn="just"/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*"</a:t>
            </a:r>
            <a:r>
              <a:rPr lang="en-US" sz="1200" kern="1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CpG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" stands for cytosine and guanine separated by a phosphate (—C—phosphate—G—), which links the two nucleosides together in DNA.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DAF00-1394-2E4D-AF57-668CA574270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10/18/2017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00F35-FD67-44DD-8CC7-68B17DA14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8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10/18/2017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body/epigenetic-mic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ature.com/nrg/journal/v8/n4/full/nrg2045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body/epigenetic-mic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rous.com/journals/servlet/xmlxsl/pk_journals.xml_article_pr?p_JournalId=2&amp;p_RefId=1052960&amp;p_IsPs=N&amp;p_ispdf=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00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Companion PowerPoint slide set</a:t>
            </a:r>
            <a:br>
              <a:rPr lang="en-US" b="1" i="1" dirty="0" smtClean="0"/>
            </a:br>
            <a:r>
              <a:rPr lang="en-US" b="1" dirty="0">
                <a:solidFill>
                  <a:schemeClr val="accent1"/>
                </a:solidFill>
              </a:rPr>
              <a:t>DNA wrap: Packaging matters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i="1" dirty="0"/>
              <a:t>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1340"/>
            <a:ext cx="6400800" cy="131445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This </a:t>
            </a:r>
            <a:r>
              <a:rPr lang="en-US" sz="2000" dirty="0" smtClean="0">
                <a:latin typeface="Garamond" panose="02020404030301010803" pitchFamily="18" charset="0"/>
              </a:rPr>
              <a:t>teacher slide set was </a:t>
            </a:r>
            <a:r>
              <a:rPr lang="en-US" sz="2000" dirty="0">
                <a:latin typeface="Garamond" panose="02020404030301010803" pitchFamily="18" charset="0"/>
              </a:rPr>
              <a:t>created by Dana Haine, MS, of the UNC </a:t>
            </a:r>
            <a:r>
              <a:rPr lang="en-US" sz="2000" dirty="0" smtClean="0">
                <a:latin typeface="Garamond" panose="02020404030301010803" pitchFamily="18" charset="0"/>
              </a:rPr>
              <a:t>Superfund Research Program, </a:t>
            </a:r>
            <a:r>
              <a:rPr lang="en-US" sz="2000" dirty="0">
                <a:latin typeface="Garamond" panose="02020404030301010803" pitchFamily="18" charset="0"/>
              </a:rPr>
              <a:t>which is funded by the National Institute of Environmental Health Sciences (P42ES005948</a:t>
            </a:r>
            <a:r>
              <a:rPr lang="en-US" sz="2000" dirty="0" smtClean="0">
                <a:latin typeface="Garamond" panose="02020404030301010803" pitchFamily="18" charset="0"/>
              </a:rPr>
              <a:t>).</a:t>
            </a:r>
          </a:p>
          <a:p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S:\ERP Photos and Logos\Logos\SRP Logos\SRP_800x480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9550"/>
            <a:ext cx="2006600" cy="1209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632" y="0"/>
            <a:ext cx="9144000" cy="857251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100" b="1" dirty="0" smtClean="0">
                <a:solidFill>
                  <a:srgbClr val="FF0000"/>
                </a:solidFill>
              </a:rPr>
              <a:t>DNA </a:t>
            </a:r>
            <a:r>
              <a:rPr lang="en-US" sz="3100" b="1" dirty="0">
                <a:solidFill>
                  <a:srgbClr val="FF0000"/>
                </a:solidFill>
              </a:rPr>
              <a:t>Methylation </a:t>
            </a:r>
            <a:r>
              <a:rPr lang="en-US" sz="3100" b="1" dirty="0" smtClean="0">
                <a:solidFill>
                  <a:srgbClr val="FF0000"/>
                </a:solidFill>
              </a:rPr>
              <a:t>leads to </a:t>
            </a:r>
            <a:r>
              <a:rPr lang="en-US" sz="3100" b="1" dirty="0">
                <a:solidFill>
                  <a:srgbClr val="FF0000"/>
                </a:solidFill>
              </a:rPr>
              <a:t>gene silencing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3359" y="4317629"/>
            <a:ext cx="36576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03359" y="4089029"/>
            <a:ext cx="1524000" cy="2857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93233" y="3315517"/>
            <a:ext cx="914400" cy="3429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4989359" y="4031879"/>
            <a:ext cx="990600" cy="3429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7710" y="3860429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</a:rPr>
              <a:t>X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1507" y="384249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Target gene </a:t>
            </a:r>
          </a:p>
          <a:p>
            <a:r>
              <a:rPr lang="en-US" dirty="0" smtClean="0">
                <a:latin typeface="Arial" pitchFamily="34" charset="0"/>
              </a:rPr>
              <a:t>not 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1359" y="2939342"/>
            <a:ext cx="6073929" cy="1586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7524" y="2921662"/>
            <a:ext cx="5515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inactivated  by DNA methylation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0073" y="2398887"/>
            <a:ext cx="36576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10073" y="2170287"/>
            <a:ext cx="1524000" cy="2857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08159" y="1827387"/>
            <a:ext cx="914400" cy="3429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Bent Arrow 29"/>
          <p:cNvSpPr/>
          <p:nvPr/>
        </p:nvSpPr>
        <p:spPr>
          <a:xfrm>
            <a:off x="4996073" y="2113137"/>
            <a:ext cx="990600" cy="3429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4375" y="1961421"/>
            <a:ext cx="1462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 Target gene</a:t>
            </a:r>
          </a:p>
          <a:p>
            <a:r>
              <a:rPr lang="en-US" dirty="0" smtClean="0">
                <a:latin typeface="Arial" pitchFamily="34" charset="0"/>
              </a:rPr>
              <a:t>  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41359" y="942090"/>
            <a:ext cx="6073928" cy="1692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9569" y="952011"/>
            <a:ext cx="459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expressed in normal cell</a:t>
            </a:r>
          </a:p>
          <a:p>
            <a:endParaRPr lang="en-US" sz="2800" b="1" dirty="0"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632" y="1275175"/>
            <a:ext cx="106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Normal State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51632" y="3079160"/>
            <a:ext cx="153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Epigenetic Modification</a:t>
            </a: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711144" y="3766206"/>
            <a:ext cx="1471365" cy="400822"/>
            <a:chOff x="2710073" y="4612809"/>
            <a:chExt cx="1471365" cy="534429"/>
          </a:xfrm>
        </p:grpSpPr>
        <p:pic>
          <p:nvPicPr>
            <p:cNvPr id="37" name="Picture 3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73" y="4614626"/>
              <a:ext cx="620295" cy="532612"/>
            </a:xfrm>
            <a:prstGeom prst="rect">
              <a:avLst/>
            </a:prstGeom>
            <a:noFill/>
          </p:spPr>
        </p:pic>
        <p:pic>
          <p:nvPicPr>
            <p:cNvPr id="38" name="Picture 3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143" y="4612809"/>
              <a:ext cx="620295" cy="532612"/>
            </a:xfrm>
            <a:prstGeom prst="rect">
              <a:avLst/>
            </a:prstGeom>
            <a:noFill/>
          </p:spPr>
        </p:pic>
      </p:grpSp>
      <p:sp>
        <p:nvSpPr>
          <p:cNvPr id="25" name="Oval 24"/>
          <p:cNvSpPr/>
          <p:nvPr/>
        </p:nvSpPr>
        <p:spPr>
          <a:xfrm>
            <a:off x="2414344" y="1367509"/>
            <a:ext cx="1051016" cy="55486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RNA pol</a:t>
            </a: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0480"/>
            <a:ext cx="9144000" cy="857251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100" b="1" dirty="0" smtClean="0">
                <a:solidFill>
                  <a:srgbClr val="FF0000"/>
                </a:solidFill>
              </a:rPr>
              <a:t>1) Changes to DNA </a:t>
            </a:r>
            <a:r>
              <a:rPr lang="en-US" sz="3100" b="1" dirty="0">
                <a:solidFill>
                  <a:srgbClr val="FF0000"/>
                </a:solidFill>
              </a:rPr>
              <a:t>Methylation </a:t>
            </a:r>
            <a:r>
              <a:rPr lang="en-US" sz="3100" b="1" dirty="0" smtClean="0">
                <a:solidFill>
                  <a:srgbClr val="FF0000"/>
                </a:solidFill>
              </a:rPr>
              <a:t>leads to </a:t>
            </a:r>
            <a:r>
              <a:rPr lang="en-US" sz="3100" b="1" dirty="0">
                <a:solidFill>
                  <a:srgbClr val="FF0000"/>
                </a:solidFill>
              </a:rPr>
              <a:t>gene silencing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3359" y="4317629"/>
            <a:ext cx="36576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03359" y="4089029"/>
            <a:ext cx="1524000" cy="2857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93233" y="3315517"/>
            <a:ext cx="914400" cy="3429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4989359" y="4031879"/>
            <a:ext cx="990600" cy="3429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7710" y="3860429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</a:rPr>
              <a:t>X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1507" y="384249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Target gene </a:t>
            </a:r>
          </a:p>
          <a:p>
            <a:r>
              <a:rPr lang="en-US" dirty="0" smtClean="0">
                <a:latin typeface="Arial" pitchFamily="34" charset="0"/>
              </a:rPr>
              <a:t>not 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1359" y="2939342"/>
            <a:ext cx="6073929" cy="1586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7524" y="2921662"/>
            <a:ext cx="5595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inactivated  by </a:t>
            </a:r>
            <a:r>
              <a:rPr lang="en-US" sz="2000" b="1" dirty="0" err="1" smtClean="0">
                <a:latin typeface="Arial" pitchFamily="34" charset="0"/>
              </a:rPr>
              <a:t>hypermethylation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0073" y="2398887"/>
            <a:ext cx="36576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10073" y="2170287"/>
            <a:ext cx="1524000" cy="2857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08159" y="1827387"/>
            <a:ext cx="914400" cy="3429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Bent Arrow 29"/>
          <p:cNvSpPr/>
          <p:nvPr/>
        </p:nvSpPr>
        <p:spPr>
          <a:xfrm>
            <a:off x="4996073" y="2113137"/>
            <a:ext cx="990600" cy="3429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4375" y="1961421"/>
            <a:ext cx="1462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 Target gene</a:t>
            </a:r>
          </a:p>
          <a:p>
            <a:r>
              <a:rPr lang="en-US" dirty="0" smtClean="0">
                <a:latin typeface="Arial" pitchFamily="34" charset="0"/>
              </a:rPr>
              <a:t>  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41359" y="942090"/>
            <a:ext cx="6073928" cy="1692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9569" y="952011"/>
            <a:ext cx="47259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expressed in normal cell</a:t>
            </a:r>
          </a:p>
          <a:p>
            <a:r>
              <a:rPr lang="en-US" sz="2000" i="1" dirty="0" smtClean="0">
                <a:latin typeface="Arial" pitchFamily="34" charset="0"/>
              </a:rPr>
              <a:t>                   e.g</a:t>
            </a:r>
            <a:r>
              <a:rPr lang="en-US" sz="2000" i="1" dirty="0">
                <a:latin typeface="Arial" pitchFamily="34" charset="0"/>
              </a:rPr>
              <a:t>., </a:t>
            </a:r>
            <a:r>
              <a:rPr lang="en-US" sz="2000" i="1" dirty="0" smtClean="0">
                <a:latin typeface="Arial" pitchFamily="34" charset="0"/>
              </a:rPr>
              <a:t>tumor suppressor gene</a:t>
            </a:r>
            <a:endParaRPr lang="en-US" sz="2000" i="1" dirty="0">
              <a:latin typeface="Arial" pitchFamily="34" charset="0"/>
            </a:endParaRPr>
          </a:p>
          <a:p>
            <a:endParaRPr lang="en-US" sz="2800" b="1" dirty="0"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632" y="1275175"/>
            <a:ext cx="106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Normal State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51632" y="3079160"/>
            <a:ext cx="1537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Disease State arising from Epigenetic Modification</a:t>
            </a: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711144" y="3766206"/>
            <a:ext cx="1471365" cy="400822"/>
            <a:chOff x="2710073" y="4612809"/>
            <a:chExt cx="1471365" cy="534429"/>
          </a:xfrm>
        </p:grpSpPr>
        <p:pic>
          <p:nvPicPr>
            <p:cNvPr id="37" name="Picture 3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73" y="4614626"/>
              <a:ext cx="620295" cy="532612"/>
            </a:xfrm>
            <a:prstGeom prst="rect">
              <a:avLst/>
            </a:prstGeom>
            <a:noFill/>
          </p:spPr>
        </p:pic>
        <p:pic>
          <p:nvPicPr>
            <p:cNvPr id="38" name="Picture 3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143" y="4612809"/>
              <a:ext cx="620295" cy="532612"/>
            </a:xfrm>
            <a:prstGeom prst="rect">
              <a:avLst/>
            </a:prstGeom>
            <a:noFill/>
          </p:spPr>
        </p:pic>
      </p:grpSp>
      <p:sp>
        <p:nvSpPr>
          <p:cNvPr id="25" name="Oval 24"/>
          <p:cNvSpPr/>
          <p:nvPr/>
        </p:nvSpPr>
        <p:spPr>
          <a:xfrm>
            <a:off x="2414344" y="1367509"/>
            <a:ext cx="1051016" cy="55486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RNA pol</a:t>
            </a: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660" y="143009"/>
            <a:ext cx="8988425" cy="857251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F0000"/>
                </a:solidFill>
              </a:rPr>
              <a:t>2) Changes to DNA Methylation leads to gene activation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3359" y="4317629"/>
            <a:ext cx="36576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03359" y="4089029"/>
            <a:ext cx="1524000" cy="2857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60232" y="3756203"/>
            <a:ext cx="914400" cy="3429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4989359" y="4031879"/>
            <a:ext cx="990600" cy="3429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72939" y="1959896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</a:rPr>
              <a:t>X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0619" y="3879988"/>
            <a:ext cx="146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Target gene </a:t>
            </a:r>
          </a:p>
          <a:p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3624" y="2939341"/>
            <a:ext cx="6313671" cy="1586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087" y="2942602"/>
            <a:ext cx="5282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activated by </a:t>
            </a:r>
            <a:r>
              <a:rPr lang="en-US" sz="2000" b="1" dirty="0" err="1" smtClean="0">
                <a:latin typeface="Arial" pitchFamily="34" charset="0"/>
              </a:rPr>
              <a:t>hypomethylation</a:t>
            </a:r>
            <a:r>
              <a:rPr lang="en-US" sz="2000" b="1" dirty="0">
                <a:latin typeface="Arial" pitchFamily="34" charset="0"/>
              </a:rPr>
              <a:t> </a:t>
            </a:r>
            <a:endParaRPr lang="en-US" sz="2000" b="1" dirty="0" smtClean="0">
              <a:latin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</a:rPr>
              <a:t>                                          or </a:t>
            </a:r>
            <a:r>
              <a:rPr lang="en-US" sz="2000" b="1" dirty="0" err="1" smtClean="0">
                <a:latin typeface="Arial" pitchFamily="34" charset="0"/>
              </a:rPr>
              <a:t>demethylation</a:t>
            </a:r>
            <a:endParaRPr lang="en-US" sz="2000" i="1" dirty="0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0073" y="2398887"/>
            <a:ext cx="36576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10073" y="2170287"/>
            <a:ext cx="1524000" cy="2857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Promoter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41359" y="1216224"/>
            <a:ext cx="914400" cy="3429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TF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Bent Arrow 29"/>
          <p:cNvSpPr/>
          <p:nvPr/>
        </p:nvSpPr>
        <p:spPr>
          <a:xfrm>
            <a:off x="4996073" y="2113137"/>
            <a:ext cx="990600" cy="3429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83174" y="195989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 Target gene</a:t>
            </a:r>
          </a:p>
          <a:p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 not expressed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63624" y="942090"/>
            <a:ext cx="6313670" cy="1692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1246" y="942090"/>
            <a:ext cx="4513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Target gene </a:t>
            </a:r>
            <a:r>
              <a:rPr lang="en-US" sz="2000" b="1" dirty="0" smtClean="0">
                <a:latin typeface="Arial" pitchFamily="34" charset="0"/>
              </a:rPr>
              <a:t>silenced by methylation</a:t>
            </a:r>
            <a:endParaRPr lang="en-US" sz="2000" b="1" dirty="0">
              <a:latin typeface="Arial" pitchFamily="34" charset="0"/>
            </a:endParaRPr>
          </a:p>
          <a:p>
            <a:pPr algn="ctr"/>
            <a:r>
              <a:rPr lang="en-US" sz="2000" i="1" dirty="0" smtClean="0">
                <a:latin typeface="Arial" pitchFamily="34" charset="0"/>
              </a:rPr>
              <a:t>                                    e.g</a:t>
            </a:r>
            <a:r>
              <a:rPr lang="en-US" sz="2000" i="1" dirty="0">
                <a:latin typeface="Arial" pitchFamily="34" charset="0"/>
              </a:rPr>
              <a:t>., </a:t>
            </a:r>
            <a:r>
              <a:rPr lang="en-US" sz="2000" i="1" dirty="0" smtClean="0">
                <a:latin typeface="Arial" pitchFamily="34" charset="0"/>
              </a:rPr>
              <a:t>oncogene</a:t>
            </a:r>
            <a:endParaRPr lang="en-US" sz="2000" i="1" dirty="0">
              <a:latin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632" y="1275175"/>
            <a:ext cx="106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Normal State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51632" y="3079160"/>
            <a:ext cx="1537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Disease State arising from Epigenetic Modification</a:t>
            </a:r>
            <a:endParaRPr lang="en-US" sz="20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2656216" y="1836052"/>
            <a:ext cx="1471365" cy="400822"/>
            <a:chOff x="2710073" y="4612809"/>
            <a:chExt cx="1471365" cy="534429"/>
          </a:xfrm>
        </p:grpSpPr>
        <p:pic>
          <p:nvPicPr>
            <p:cNvPr id="42" name="Picture 4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73" y="4614626"/>
              <a:ext cx="620295" cy="532612"/>
            </a:xfrm>
            <a:prstGeom prst="rect">
              <a:avLst/>
            </a:prstGeom>
            <a:noFill/>
          </p:spPr>
        </p:pic>
        <p:pic>
          <p:nvPicPr>
            <p:cNvPr id="43" name="Picture 4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143" y="4612809"/>
              <a:ext cx="620295" cy="532612"/>
            </a:xfrm>
            <a:prstGeom prst="rect">
              <a:avLst/>
            </a:prstGeom>
            <a:noFill/>
          </p:spPr>
        </p:pic>
      </p:grpSp>
      <p:pic>
        <p:nvPicPr>
          <p:cNvPr id="47" name="Picture 4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99" y="3752836"/>
            <a:ext cx="620295" cy="399459"/>
          </a:xfrm>
          <a:prstGeom prst="rect">
            <a:avLst/>
          </a:prstGeom>
          <a:noFill/>
        </p:spPr>
      </p:pic>
      <p:pic>
        <p:nvPicPr>
          <p:cNvPr id="49" name="Picture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12" y="3336928"/>
            <a:ext cx="620295" cy="399459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2981778" y="3239754"/>
            <a:ext cx="1051016" cy="55486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RNA pol</a:t>
            </a:r>
            <a:endParaRPr lang="en-US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these mice become different?</a:t>
            </a:r>
            <a:endParaRPr lang="en-US" dirty="0"/>
          </a:p>
        </p:txBody>
      </p:sp>
      <p:pic>
        <p:nvPicPr>
          <p:cNvPr id="2054" name="Picture 6" descr="http://www.pbs.org/wgbh/nova/assets/img/posters/epigenetic-mice-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6" y="1593633"/>
            <a:ext cx="3847214" cy="256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1885950"/>
            <a:ext cx="24899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2400" i="1" dirty="0"/>
              <a:t>NOVA’s </a:t>
            </a:r>
          </a:p>
          <a:p>
            <a:r>
              <a:rPr lang="en-US" altLang="x-none" sz="2400" i="1" dirty="0"/>
              <a:t>A Tale of Two </a:t>
            </a:r>
            <a:r>
              <a:rPr lang="en-US" altLang="x-none" sz="2400" i="1" dirty="0" smtClean="0"/>
              <a:t>Mice</a:t>
            </a:r>
            <a:endParaRPr lang="en-US" altLang="x-none" sz="2400" dirty="0" smtClean="0"/>
          </a:p>
          <a:p>
            <a:r>
              <a:rPr lang="en-US" altLang="x-none" sz="2400" dirty="0" smtClean="0"/>
              <a:t>Chapters 2 &amp;3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59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Experiment: Does maternal diet influence expression of the </a:t>
            </a:r>
            <a:r>
              <a:rPr lang="en-US" i="1" dirty="0" smtClean="0"/>
              <a:t>Agouti</a:t>
            </a:r>
            <a:r>
              <a:rPr lang="en-US" dirty="0" smtClean="0"/>
              <a:t> gene?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46482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Female mice were fed </a:t>
            </a:r>
            <a:r>
              <a:rPr lang="en-US" dirty="0" err="1" smtClean="0"/>
              <a:t>genistein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major phytoestrogen in </a:t>
            </a:r>
            <a:r>
              <a:rPr lang="en-US" dirty="0" smtClean="0"/>
              <a:t>soy, before and during pregnancy. </a:t>
            </a:r>
            <a:r>
              <a:rPr lang="en-US" b="1" dirty="0" smtClean="0"/>
              <a:t>Genetically identical offspring exhibited varying coat colors.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81150"/>
            <a:ext cx="370416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7" name="Picture 39" descr="D:\Leena\Slides\nrg\mar 12\nrg2045-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4" y="176978"/>
            <a:ext cx="3830636" cy="477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356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Environmental </a:t>
            </a:r>
            <a:r>
              <a:rPr lang="en-US" sz="1000" dirty="0" err="1">
                <a:hlinkClick r:id="rId4"/>
              </a:rPr>
              <a:t>epigenomics</a:t>
            </a:r>
            <a:r>
              <a:rPr lang="en-US" sz="1000" dirty="0">
                <a:hlinkClick r:id="rId4"/>
              </a:rPr>
              <a:t> and disease susceptibility</a:t>
            </a:r>
            <a:endParaRPr lang="en-US" sz="1000" dirty="0"/>
          </a:p>
          <a:p>
            <a:r>
              <a:rPr lang="en-US" sz="1000" dirty="0"/>
              <a:t>Randy L. </a:t>
            </a:r>
            <a:r>
              <a:rPr lang="en-US" sz="1000" dirty="0" err="1"/>
              <a:t>Jirtle</a:t>
            </a:r>
            <a:r>
              <a:rPr lang="en-US" sz="1000" dirty="0"/>
              <a:t> and Michael K. Skinner</a:t>
            </a:r>
          </a:p>
          <a:p>
            <a:r>
              <a:rPr lang="en-US" sz="1000" dirty="0"/>
              <a:t>Nature Reviews Genetics 8, 253-262 (April 2007</a:t>
            </a:r>
            <a:r>
              <a:rPr lang="en-US" sz="1000" dirty="0" smtClean="0"/>
              <a:t>)</a:t>
            </a:r>
          </a:p>
          <a:p>
            <a:r>
              <a:rPr lang="en-US" sz="1000" dirty="0"/>
              <a:t>http://www.nature.com/nrg/journal/v8/n4/fig_tab/nrg2045_F2.html</a:t>
            </a:r>
          </a:p>
        </p:txBody>
      </p:sp>
    </p:spTree>
    <p:extLst>
      <p:ext uri="{BB962C8B-B14F-4D97-AF65-F5344CB8AC3E}">
        <p14:creationId xmlns:p14="http://schemas.microsoft.com/office/powerpoint/2010/main" val="9216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4" y="1508125"/>
            <a:ext cx="4702472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4" y="1352550"/>
            <a:ext cx="266203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08125"/>
            <a:ext cx="1219200" cy="87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42875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Read the authors’ </a:t>
            </a:r>
            <a:r>
              <a:rPr lang="en-US" sz="2400" dirty="0" smtClean="0"/>
              <a:t>conclusions </a:t>
            </a:r>
            <a:r>
              <a:rPr lang="en-US" sz="2400" dirty="0"/>
              <a:t>and with a partner discuss how these conclusions </a:t>
            </a:r>
            <a:r>
              <a:rPr lang="en-US" sz="2400" dirty="0" smtClean="0"/>
              <a:t>could be </a:t>
            </a:r>
            <a:r>
              <a:rPr lang="en-US" sz="2400" dirty="0"/>
              <a:t>relevant for humans.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67200" y="0"/>
            <a:ext cx="4960620" cy="5113465"/>
            <a:chOff x="4267200" y="0"/>
            <a:chExt cx="4960620" cy="511346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120" y="0"/>
              <a:ext cx="4343400" cy="5067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267200" y="4744133"/>
              <a:ext cx="49606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Genetic Science Learning Center, University of Utah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428750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Diet, especially during pregnancy, can influence our </a:t>
            </a:r>
            <a:r>
              <a:rPr lang="en-US" sz="2400" b="1" dirty="0" err="1" smtClean="0"/>
              <a:t>epigenome</a:t>
            </a:r>
            <a:r>
              <a:rPr lang="en-US" sz="2400" b="1" dirty="0" smtClean="0"/>
              <a:t> and ultimately determine our susceptibility to cancer and disease.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267200" y="0"/>
            <a:ext cx="4960620" cy="5113465"/>
            <a:chOff x="4267200" y="0"/>
            <a:chExt cx="4960620" cy="511346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120" y="0"/>
              <a:ext cx="4343400" cy="5067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267200" y="4744133"/>
              <a:ext cx="49606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Genetic Science Learning Center, University of Utah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4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genes, different phenotypes</a:t>
            </a:r>
            <a:endParaRPr lang="en-US" dirty="0"/>
          </a:p>
        </p:txBody>
      </p:sp>
      <p:pic>
        <p:nvPicPr>
          <p:cNvPr id="2054" name="Picture 6" descr="http://www.pbs.org/wgbh/nova/assets/img/posters/epigenetic-mice-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7349"/>
            <a:ext cx="4419600" cy="29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2601" y="1701284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2400" i="1" dirty="0" smtClean="0"/>
              <a:t>NOVA’s </a:t>
            </a:r>
          </a:p>
          <a:p>
            <a:r>
              <a:rPr lang="en-US" altLang="x-none" sz="2400" i="1" dirty="0" smtClean="0"/>
              <a:t>A </a:t>
            </a:r>
            <a:r>
              <a:rPr lang="en-US" altLang="x-none" sz="2400" i="1" dirty="0"/>
              <a:t>Tale of Two Mice</a:t>
            </a:r>
            <a:r>
              <a:rPr lang="en-US" altLang="x-none" sz="2400" dirty="0"/>
              <a:t>: Chapter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85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85800" y="342900"/>
            <a:ext cx="7327948" cy="4617359"/>
            <a:chOff x="685800" y="457200"/>
            <a:chExt cx="7304985" cy="6156478"/>
          </a:xfrm>
        </p:grpSpPr>
        <p:sp>
          <p:nvSpPr>
            <p:cNvPr id="9" name="Rectangle 8"/>
            <p:cNvSpPr/>
            <p:nvPr/>
          </p:nvSpPr>
          <p:spPr>
            <a:xfrm>
              <a:off x="685800" y="5181600"/>
              <a:ext cx="1676400" cy="1025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Nucleotide</a:t>
              </a:r>
            </a:p>
            <a:p>
              <a:r>
                <a:rPr lang="en-US" sz="1000" dirty="0" smtClean="0"/>
                <a:t>(consists of a base, </a:t>
              </a:r>
            </a:p>
            <a:p>
              <a:r>
                <a:rPr lang="en-US" sz="1000" dirty="0" smtClean="0"/>
                <a:t>a 5-carbon sugar, </a:t>
              </a:r>
            </a:p>
            <a:p>
              <a:r>
                <a:rPr lang="en-US" sz="1000" dirty="0" smtClean="0"/>
                <a:t>and a phosphate group)</a:t>
              </a:r>
              <a:endParaRPr lang="en-US" sz="10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582426" y="457200"/>
              <a:ext cx="6408359" cy="6156478"/>
              <a:chOff x="439426" y="457200"/>
              <a:chExt cx="6408359" cy="610160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457200"/>
                <a:ext cx="5105400" cy="5966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439426" y="3810000"/>
                <a:ext cx="1460874" cy="61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70C0"/>
                    </a:solidFill>
                  </a:rPr>
                  <a:t>Hydrogen</a:t>
                </a:r>
                <a:r>
                  <a:rPr lang="en-US" sz="1400" b="1" baseline="0" dirty="0" smtClean="0">
                    <a:solidFill>
                      <a:srgbClr val="0070C0"/>
                    </a:solidFill>
                  </a:rPr>
                  <a:t> Bonds </a:t>
                </a:r>
              </a:p>
              <a:p>
                <a:pPr algn="ctr"/>
                <a:r>
                  <a:rPr lang="en-US" sz="800" baseline="0" dirty="0" smtClean="0"/>
                  <a:t>(</a:t>
                </a:r>
                <a:r>
                  <a:rPr lang="en-US" sz="1000" baseline="0" dirty="0" smtClean="0"/>
                  <a:t>between </a:t>
                </a:r>
                <a:r>
                  <a:rPr lang="en-US" sz="1000" dirty="0" smtClean="0"/>
                  <a:t> bases)</a:t>
                </a:r>
                <a:endParaRPr lang="en-US" sz="1000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rot="16200000" flipH="1">
                <a:off x="1181100" y="4229100"/>
                <a:ext cx="45720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609600" y="4876801"/>
                <a:ext cx="914400" cy="4892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638103" y="5867399"/>
                <a:ext cx="1815623" cy="69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err="1" smtClean="0">
                    <a:solidFill>
                      <a:srgbClr val="0070C0"/>
                    </a:solidFill>
                  </a:rPr>
                  <a:t>Phosphodiester</a:t>
                </a:r>
                <a:r>
                  <a:rPr lang="en-US" sz="1400" b="1" dirty="0" smtClean="0">
                    <a:solidFill>
                      <a:srgbClr val="0070C0"/>
                    </a:solidFill>
                  </a:rPr>
                  <a:t> Bond</a:t>
                </a:r>
              </a:p>
              <a:p>
                <a:pPr algn="ctr"/>
                <a:r>
                  <a:rPr lang="en-US" sz="1400" dirty="0"/>
                  <a:t> </a:t>
                </a:r>
                <a:r>
                  <a:rPr lang="en-US" sz="1000" dirty="0" smtClean="0"/>
                  <a:t>(between adjacent nucleotides)</a:t>
                </a:r>
                <a:endParaRPr lang="en-US" sz="1000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5400000" flipH="1" flipV="1">
                <a:off x="1562100" y="5448300"/>
                <a:ext cx="6096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4191000" y="4038600"/>
                <a:ext cx="1272312" cy="69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err="1" smtClean="0">
                    <a:solidFill>
                      <a:srgbClr val="0070C0"/>
                    </a:solidFill>
                  </a:rPr>
                  <a:t>Decondensed</a:t>
                </a:r>
                <a:r>
                  <a:rPr lang="en-US" sz="1400" b="1" dirty="0" smtClean="0">
                    <a:solidFill>
                      <a:srgbClr val="0070C0"/>
                    </a:solidFill>
                  </a:rPr>
                  <a:t>  </a:t>
                </a:r>
              </a:p>
              <a:p>
                <a:r>
                  <a:rPr lang="en-US" sz="1400" b="1" dirty="0">
                    <a:solidFill>
                      <a:srgbClr val="0070C0"/>
                    </a:solidFill>
                  </a:rPr>
                  <a:t>C</a:t>
                </a:r>
                <a:r>
                  <a:rPr lang="en-US" sz="1400" b="1" dirty="0" smtClean="0">
                    <a:solidFill>
                      <a:srgbClr val="0070C0"/>
                    </a:solidFill>
                  </a:rPr>
                  <a:t>hromatin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791200" y="2133600"/>
                <a:ext cx="1056585" cy="69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400" b="1" dirty="0">
                    <a:solidFill>
                      <a:srgbClr val="0070C0"/>
                    </a:solidFill>
                  </a:rPr>
                  <a:t>Condensed </a:t>
                </a:r>
                <a:endParaRPr lang="en-US" sz="1400" b="1" dirty="0" smtClean="0">
                  <a:solidFill>
                    <a:srgbClr val="0070C0"/>
                  </a:solidFill>
                </a:endParaRPr>
              </a:p>
              <a:p>
                <a:pPr lvl="0"/>
                <a:r>
                  <a:rPr lang="en-US" sz="1400" b="1" dirty="0">
                    <a:solidFill>
                      <a:srgbClr val="0070C0"/>
                    </a:solidFill>
                  </a:rPr>
                  <a:t>C</a:t>
                </a:r>
                <a:r>
                  <a:rPr lang="en-US" sz="1400" b="1" dirty="0" smtClean="0">
                    <a:solidFill>
                      <a:srgbClr val="0070C0"/>
                    </a:solidFill>
                  </a:rPr>
                  <a:t>hromatin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rot="10800000">
                <a:off x="5181600" y="2362200"/>
                <a:ext cx="685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3505200" y="4038600"/>
                <a:ext cx="685800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17"/>
          <p:cNvSpPr/>
          <p:nvPr/>
        </p:nvSpPr>
        <p:spPr>
          <a:xfrm>
            <a:off x="3841648" y="4807254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http://commons.wikimedia.org/wiki/File:Chromosome.gif</a:t>
            </a:r>
          </a:p>
        </p:txBody>
      </p:sp>
    </p:spTree>
    <p:extLst>
      <p:ext uri="{BB962C8B-B14F-4D97-AF65-F5344CB8AC3E}">
        <p14:creationId xmlns:p14="http://schemas.microsoft.com/office/powerpoint/2010/main" val="33934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Epigenetics?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Refers to changes in gene expression caused by mechanisms other than changes in the underlying DNA sequence.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Enables a cell/organism to respond to its dynamic external environment during </a:t>
            </a:r>
            <a:r>
              <a:rPr lang="en-US" sz="2800" u="sng" dirty="0" smtClean="0">
                <a:solidFill>
                  <a:srgbClr val="FF0000"/>
                </a:solidFill>
              </a:rPr>
              <a:t>development and throughout life!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Epigenetic changes to the genome can be inherited if these changes occur in cells giving rise to gametes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C19CA241-E246-40A8-A6EC-9DF2A4F596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Epigenetic Mechanisms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8749"/>
            <a:ext cx="5181600" cy="3592973"/>
          </a:xfrm>
        </p:spPr>
      </p:pic>
      <p:sp>
        <p:nvSpPr>
          <p:cNvPr id="7" name="Rectangle 6"/>
          <p:cNvSpPr/>
          <p:nvPr/>
        </p:nvSpPr>
        <p:spPr>
          <a:xfrm>
            <a:off x="5943600" y="142875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DNA Methylation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Histone </a:t>
            </a:r>
            <a:r>
              <a:rPr lang="en-US" sz="2400" dirty="0" smtClean="0"/>
              <a:t>Modifications</a:t>
            </a:r>
          </a:p>
        </p:txBody>
      </p:sp>
    </p:spTree>
    <p:extLst>
      <p:ext uri="{BB962C8B-B14F-4D97-AF65-F5344CB8AC3E}">
        <p14:creationId xmlns:p14="http://schemas.microsoft.com/office/powerpoint/2010/main" val="35861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Histone modification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12804" y="1255514"/>
            <a:ext cx="8686800" cy="33944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If the way that DNA is wrapped around the histones changes, gene expression can change as well. 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C19CA241-E246-40A8-A6EC-9DF2A4F596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257175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0400" y="3943350"/>
            <a:ext cx="1828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50195" y="2766532"/>
            <a:ext cx="132921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Histone </a:t>
            </a:r>
            <a:endParaRPr lang="en-US" dirty="0" smtClean="0"/>
          </a:p>
          <a:p>
            <a:r>
              <a:rPr lang="en-US" dirty="0" smtClean="0"/>
              <a:t>Modification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50195" y="2766532"/>
            <a:ext cx="1329210" cy="16340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3403"/>
            <a:ext cx="6324600" cy="24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4724543"/>
            <a:ext cx="87841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http://ehp.niehs.nih.gov/wp-content/uploads/2012/09/WP_Focus_2_Title_web.png</a:t>
            </a:r>
          </a:p>
        </p:txBody>
      </p:sp>
    </p:spTree>
    <p:extLst>
      <p:ext uri="{BB962C8B-B14F-4D97-AF65-F5344CB8AC3E}">
        <p14:creationId xmlns:p14="http://schemas.microsoft.com/office/powerpoint/2010/main" val="42471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25312"/>
            <a:ext cx="5334000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Post-translational </a:t>
            </a:r>
            <a:r>
              <a:rPr lang="en-US" sz="4400" dirty="0" smtClean="0"/>
              <a:t>histone modifications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142875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5829300" y="4019550"/>
            <a:ext cx="3200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8750"/>
            <a:ext cx="5181600" cy="3592973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033010" y="2392680"/>
            <a:ext cx="910590" cy="7124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4666"/>
            <a:ext cx="8153400" cy="100584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Acetylation is the most highly </a:t>
            </a:r>
            <a:r>
              <a:rPr lang="en-US" sz="4400" dirty="0" smtClean="0"/>
              <a:t>studied</a:t>
            </a: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85950"/>
            <a:ext cx="8229600" cy="3394472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5588" y="4236720"/>
            <a:ext cx="548640" cy="297180"/>
          </a:xfrm>
        </p:spPr>
        <p:txBody>
          <a:bodyPr>
            <a:normAutofit lnSpcReduction="10000"/>
          </a:bodyPr>
          <a:lstStyle/>
          <a:p>
            <a:fld id="{C19CA241-E246-40A8-A6EC-9DF2A4F5969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06" name="Picture 6" descr="http://journals.prous.com/journals/dof/20073201/html/df320045/images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" y="1581150"/>
            <a:ext cx="8214360" cy="2800350"/>
          </a:xfrm>
          <a:prstGeom prst="rect">
            <a:avLst/>
          </a:prstGeom>
          <a:noFill/>
        </p:spPr>
      </p:pic>
      <p:sp>
        <p:nvSpPr>
          <p:cNvPr id="51207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 DNA methylation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The addition of methyl groups to DNA, mostly at </a:t>
            </a:r>
            <a:r>
              <a:rPr lang="en-US" sz="2400" dirty="0" err="1" smtClean="0"/>
              <a:t>CpG</a:t>
            </a:r>
            <a:r>
              <a:rPr lang="en-US" sz="2400" dirty="0" smtClean="0"/>
              <a:t> sites, to convert cytosine to 5-methylcytosine. </a:t>
            </a:r>
          </a:p>
          <a:p>
            <a:pPr eaLnBrk="1" hangingPunct="1"/>
            <a:endParaRPr lang="en-US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C19CA241-E246-40A8-A6EC-9DF2A4F5969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97168" y="2573839"/>
            <a:ext cx="3734324" cy="1998161"/>
            <a:chOff x="1947665" y="2573839"/>
            <a:chExt cx="5868981" cy="1998161"/>
          </a:xfrm>
        </p:grpSpPr>
        <p:grpSp>
          <p:nvGrpSpPr>
            <p:cNvPr id="18" name="Group 17"/>
            <p:cNvGrpSpPr/>
            <p:nvPr/>
          </p:nvGrpSpPr>
          <p:grpSpPr>
            <a:xfrm>
              <a:off x="1947665" y="2573839"/>
              <a:ext cx="5868981" cy="1998161"/>
              <a:chOff x="1736271" y="1600200"/>
              <a:chExt cx="5868981" cy="2664215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78" t="15625" r="36750" b="29638"/>
              <a:stretch>
                <a:fillRect/>
              </a:stretch>
            </p:blipFill>
            <p:spPr bwMode="auto">
              <a:xfrm>
                <a:off x="1923679" y="1600200"/>
                <a:ext cx="4482033" cy="266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1736271" y="1628274"/>
                <a:ext cx="5868981" cy="2512090"/>
                <a:chOff x="1736271" y="1628274"/>
                <a:chExt cx="5868981" cy="251209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2121959" y="3859163"/>
                  <a:ext cx="2427324" cy="214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691940" y="3914223"/>
                  <a:ext cx="2541639" cy="226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 pitchFamily="18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310620" y="3054558"/>
                  <a:ext cx="818148" cy="4572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 pitchFamily="18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791200" y="1628274"/>
                  <a:ext cx="1814052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latin typeface="Cambria" pitchFamily="18" charset="0"/>
                    </a:rPr>
                    <a:t>SAM</a:t>
                  </a:r>
                  <a:endParaRPr lang="en-US" dirty="0">
                    <a:latin typeface="Cambria" pitchFamily="18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736271" y="1676400"/>
                  <a:ext cx="228600" cy="220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 pitchFamily="18" charset="0"/>
                  </a:endParaRPr>
                </a:p>
              </p:txBody>
            </p:sp>
          </p:grpSp>
        </p:grpSp>
        <p:sp>
          <p:nvSpPr>
            <p:cNvPr id="3" name="Rounded Rectangle 2"/>
            <p:cNvSpPr/>
            <p:nvPr/>
          </p:nvSpPr>
          <p:spPr>
            <a:xfrm>
              <a:off x="3547016" y="3664608"/>
              <a:ext cx="1863185" cy="6837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88292" y="4428615"/>
            <a:ext cx="2209800" cy="3719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398093" y="2775699"/>
            <a:ext cx="4444657" cy="838200"/>
            <a:chOff x="2564078" y="1143000"/>
            <a:chExt cx="4444657" cy="838200"/>
          </a:xfrm>
        </p:grpSpPr>
        <p:sp>
          <p:nvSpPr>
            <p:cNvPr id="28" name="Rectangle 27"/>
            <p:cNvSpPr/>
            <p:nvPr/>
          </p:nvSpPr>
          <p:spPr>
            <a:xfrm>
              <a:off x="2564078" y="1143000"/>
              <a:ext cx="4302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  G  T  A  C  A  C  G  A  C  A  C  G  A  T   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579317" y="1143000"/>
              <a:ext cx="4429418" cy="838200"/>
              <a:chOff x="2579317" y="1143000"/>
              <a:chExt cx="4429418" cy="8382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2667000" y="1143000"/>
                <a:ext cx="3810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667000" y="1981200"/>
                <a:ext cx="3810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2579317" y="1611868"/>
                <a:ext cx="44294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G  C  A  T  G  T  G  C  T  G  T  G  C  T  A    </a:t>
                </a:r>
                <a:endParaRPr lang="en-US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4445302" y="238917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141964" y="364216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079042" y="236243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68892" y="3657833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3’</a:t>
            </a:r>
          </a:p>
        </p:txBody>
      </p:sp>
      <p:pic>
        <p:nvPicPr>
          <p:cNvPr id="44" name="Picture 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62350"/>
            <a:ext cx="294358" cy="260324"/>
          </a:xfrm>
          <a:prstGeom prst="rect">
            <a:avLst/>
          </a:prstGeom>
          <a:noFill/>
        </p:spPr>
      </p:pic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71750"/>
            <a:ext cx="294358" cy="260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7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773</Words>
  <Application>Microsoft Office PowerPoint</Application>
  <PresentationFormat>On-screen Show (16:9)</PresentationFormat>
  <Paragraphs>141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Garamond</vt:lpstr>
      <vt:lpstr>Tw Cen MT</vt:lpstr>
      <vt:lpstr>Wingdings</vt:lpstr>
      <vt:lpstr>Wingdings 2</vt:lpstr>
      <vt:lpstr>Widescreen Presentation</vt:lpstr>
      <vt:lpstr>Companion PowerPoint slide set DNA wrap: Packaging matters       </vt:lpstr>
      <vt:lpstr>Same genes, different phenotypes</vt:lpstr>
      <vt:lpstr>PowerPoint Presentation</vt:lpstr>
      <vt:lpstr>What is Epigenetics?</vt:lpstr>
      <vt:lpstr>Two Epigenetic Mechanisms</vt:lpstr>
      <vt:lpstr>1. Histone modification </vt:lpstr>
      <vt:lpstr>Post-translational histone modifications</vt:lpstr>
      <vt:lpstr>Acetylation is the most highly studied</vt:lpstr>
      <vt:lpstr>2. DNA methylation</vt:lpstr>
      <vt:lpstr> DNA Methylation leads to gene silencing</vt:lpstr>
      <vt:lpstr> 1) Changes to DNA Methylation leads to gene silencing</vt:lpstr>
      <vt:lpstr>2) Changes to DNA Methylation leads to gene activation</vt:lpstr>
      <vt:lpstr>How did these mice become different?</vt:lpstr>
      <vt:lpstr>Experiment: Does maternal diet influence expression of the Agouti gene?</vt:lpstr>
      <vt:lpstr>PowerPoint Presentation</vt:lpstr>
      <vt:lpstr>Experimental results</vt:lpstr>
      <vt:lpstr>Conclusions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2012-08-13T12:04:30Z</dcterms:created>
  <dcterms:modified xsi:type="dcterms:W3CDTF">2017-10-18T19:59:10Z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