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8" r:id="rId2"/>
    <p:sldId id="273" r:id="rId3"/>
    <p:sldId id="271" r:id="rId4"/>
    <p:sldId id="270" r:id="rId5"/>
    <p:sldId id="261" r:id="rId6"/>
    <p:sldId id="264" r:id="rId7"/>
    <p:sldId id="262" r:id="rId8"/>
    <p:sldId id="269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4" autoAdjust="0"/>
  </p:normalViewPr>
  <p:slideViewPr>
    <p:cSldViewPr snapToGrid="0" snapToObjects="1">
      <p:cViewPr varScale="1">
        <p:scale>
          <a:sx n="100" d="100"/>
          <a:sy n="10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6C743C-5BA9-4E40-BEC3-09E81D48600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1611BC-4400-4A2C-86B6-E2E03984B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Uses systems toxicology to understand the molecular mechanisms by which early-life exposures to metals such as cadmium and arsenic are associated with long-term health effects in humans.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EDD8-55F2-4B7E-B773-7F795FB4B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mbria" pitchFamily="18" charset="0"/>
              </a:rPr>
              <a:t>represent  potentially heritable changes to the genome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DNA </a:t>
            </a:r>
            <a:r>
              <a:rPr lang="en-US" dirty="0" err="1"/>
              <a:t>methylation</a:t>
            </a:r>
            <a:r>
              <a:rPr lang="en-US" dirty="0"/>
              <a:t> at promoter regions can impede target gene expression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*"</a:t>
            </a:r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DNA </a:t>
            </a:r>
            <a:r>
              <a:rPr lang="en-US" dirty="0" err="1"/>
              <a:t>methylation</a:t>
            </a:r>
            <a:r>
              <a:rPr lang="en-US" dirty="0"/>
              <a:t> at promoter regions can impede target gene expression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 sites are regions of DNA where a cytosine nucleotide occurs next to a guanine nucleotide in the linear sequence of bases along its length.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*"</a:t>
            </a:r>
            <a:r>
              <a:rPr lang="en-US" dirty="0" err="1">
                <a:solidFill>
                  <a:schemeClr val="tx2"/>
                </a:solidFill>
              </a:rPr>
              <a:t>CpG</a:t>
            </a:r>
            <a:r>
              <a:rPr lang="en-US" dirty="0">
                <a:solidFill>
                  <a:schemeClr val="tx2"/>
                </a:solidFill>
              </a:rPr>
              <a:t>" stands for cytosine and guanine separated by a phosphate (—C—phosphate—G—), which links the two nucleosides together in DNA.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DAF00-1394-2E4D-AF57-668CA5742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heat map shows 61 differentially methylated genes (y axis) in 17 individuals (x axis).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11BC-4400-4A2C-86B6-E2E03984B4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9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65B8-DBE4-3947-9BB4-3DDABFC9AF22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D31C-26E1-8540-BFE5-F70234F6B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OflixHqU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116" y="15544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Companion PowerPoint slide set </a:t>
            </a:r>
            <a:br>
              <a:rPr lang="en-US" b="1" dirty="0"/>
            </a:br>
            <a:r>
              <a:rPr lang="en-US" b="1" dirty="0"/>
              <a:t>DNA Methylation &amp; Cadmium Exposure</a:t>
            </a:r>
            <a:r>
              <a:rPr lang="en-US" b="1" i="1" dirty="0"/>
              <a:t> in utero</a:t>
            </a:r>
            <a:br>
              <a:rPr lang="en-US" dirty="0"/>
            </a:br>
            <a:r>
              <a:rPr lang="en-US" sz="2700" i="1" dirty="0"/>
              <a:t>An Epigenetic Analysis Activity for Students</a:t>
            </a:r>
            <a:br>
              <a:rPr lang="en-US" sz="2700" dirty="0"/>
            </a:br>
            <a:br>
              <a:rPr lang="en-US" dirty="0"/>
            </a:br>
            <a:r>
              <a:rPr lang="en-US" i="1" dirty="0"/>
              <a:t>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578" y="5407929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Garamond" panose="02020404030301010803" pitchFamily="18" charset="0"/>
              </a:rPr>
              <a:t>This teacher slide set was created by Dana Haine, MS, of the UNC-Chapel Hill Superfund Research Program, which is funded by the National Institute of Environmental Health Sciences (P42ES005948).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S:\ERP Photos and Logos\Logos\SRP Logos\SRP_800x48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406927"/>
            <a:ext cx="1905000" cy="1180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777285" y="2910625"/>
            <a:ext cx="5840568" cy="2228045"/>
            <a:chOff x="914400" y="2318329"/>
            <a:chExt cx="6858000" cy="2831313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318329"/>
              <a:ext cx="6858000" cy="2831313"/>
              <a:chOff x="914400" y="2318329"/>
              <a:chExt cx="6858000" cy="2831313"/>
            </a:xfrm>
          </p:grpSpPr>
          <p:pic>
            <p:nvPicPr>
              <p:cNvPr id="11" name="Picture 2" descr="C:\Users\dhaine\AppData\Local\Microsoft\Windows\Temporary Internet Files\Content.IE5\7SA7ADA3\MP900409360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8670" y="2318329"/>
                <a:ext cx="1405306" cy="2809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eatmap_27Genes.jpeg"/>
              <p:cNvPicPr>
                <a:picLocks noChangeAspect="1"/>
              </p:cNvPicPr>
              <p:nvPr/>
            </p:nvPicPr>
            <p:blipFill>
              <a:blip r:embed="rId5" cstate="print"/>
              <a:srcRect t="12630" r="12308" b="12353"/>
              <a:stretch>
                <a:fillRect/>
              </a:stretch>
            </p:blipFill>
            <p:spPr>
              <a:xfrm>
                <a:off x="4863977" y="2318331"/>
                <a:ext cx="2908423" cy="2831311"/>
              </a:xfrm>
              <a:prstGeom prst="rect">
                <a:avLst/>
              </a:prstGeom>
            </p:spPr>
          </p:pic>
          <p:pic>
            <p:nvPicPr>
              <p:cNvPr id="13" name="Picture 3" descr="C:\Users\dhaine\AppData\Local\Microsoft\Windows\Temporary Internet Files\Content.IE5\B73Y8Q3S\MC900047938[1].wm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2318331"/>
                <a:ext cx="2118360" cy="2824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863976" y="2318330"/>
              <a:ext cx="457200" cy="28313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68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Rebecca Fry, Ph.D.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440" y="1752600"/>
            <a:ext cx="37185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Scientist studying the link between prenatal exposure to arsenic and cadmium and newborn health.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Link</a:t>
            </a:r>
            <a:r>
              <a:rPr lang="en-US" sz="2800" dirty="0"/>
              <a:t> to video describing her research.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52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DNA methylation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addition of methyl groups to DNA, mostly at </a:t>
            </a:r>
            <a:r>
              <a:rPr lang="en-US" sz="2400" dirty="0" err="1"/>
              <a:t>CpG</a:t>
            </a:r>
            <a:r>
              <a:rPr lang="en-US" sz="2400" dirty="0"/>
              <a:t> sites, to convert cytosine to 5-methylcytosine. </a:t>
            </a:r>
          </a:p>
          <a:p>
            <a:pPr marL="0" indent="0" eaLnBrk="1" hangingPunct="1">
              <a:buNone/>
            </a:pP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9CA241-E246-40A8-A6EC-9DF2A4F5969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97168" y="3431091"/>
            <a:ext cx="3734324" cy="1998161"/>
            <a:chOff x="1947665" y="2573839"/>
            <a:chExt cx="5868981" cy="1998161"/>
          </a:xfrm>
        </p:grpSpPr>
        <p:grpSp>
          <p:nvGrpSpPr>
            <p:cNvPr id="18" name="Group 17"/>
            <p:cNvGrpSpPr/>
            <p:nvPr/>
          </p:nvGrpSpPr>
          <p:grpSpPr>
            <a:xfrm>
              <a:off x="1947665" y="2573839"/>
              <a:ext cx="5868981" cy="1998161"/>
              <a:chOff x="1736271" y="1600200"/>
              <a:chExt cx="5868981" cy="2664215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1478" t="15625" r="36750" b="29638"/>
              <a:stretch>
                <a:fillRect/>
              </a:stretch>
            </p:blipFill>
            <p:spPr bwMode="auto">
              <a:xfrm>
                <a:off x="1923679" y="1600200"/>
                <a:ext cx="4482033" cy="266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1736271" y="1628274"/>
                <a:ext cx="5868981" cy="2512090"/>
                <a:chOff x="1736271" y="1628274"/>
                <a:chExt cx="5868981" cy="251209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121959" y="3859163"/>
                  <a:ext cx="2427324" cy="214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91940" y="3914223"/>
                  <a:ext cx="2541639" cy="2261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5310620" y="3054558"/>
                  <a:ext cx="818148" cy="4572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791200" y="1628274"/>
                  <a:ext cx="1814052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ambria" pitchFamily="18" charset="0"/>
                    </a:rPr>
                    <a:t>SAM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736271" y="1676400"/>
                  <a:ext cx="228600" cy="2209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3" name="Rounded Rectangle 2"/>
            <p:cNvSpPr/>
            <p:nvPr/>
          </p:nvSpPr>
          <p:spPr>
            <a:xfrm>
              <a:off x="3547016" y="3664608"/>
              <a:ext cx="1863185" cy="6837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436447" y="5191521"/>
            <a:ext cx="2209800" cy="3719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98095" y="3632949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  G  T  A  C  A  C  G  A  C  A  C  G  A  T  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3334" y="3632949"/>
            <a:ext cx="3897683" cy="838200"/>
            <a:chOff x="2579317" y="1143000"/>
            <a:chExt cx="3897683" cy="8382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667000" y="1143000"/>
              <a:ext cx="381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667000" y="1981200"/>
              <a:ext cx="381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2579317" y="1611868"/>
              <a:ext cx="3804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  C  A  T  G  T  G  C  T  G  T  G  C  T  A   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45302" y="324642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41964" y="449941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79042" y="321968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8892" y="4515083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3’</a:t>
            </a:r>
          </a:p>
        </p:txBody>
      </p:sp>
      <p:pic>
        <p:nvPicPr>
          <p:cNvPr id="44" name="Picture 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65" y="4455910"/>
            <a:ext cx="294358" cy="243839"/>
          </a:xfrm>
          <a:prstGeom prst="rect">
            <a:avLst/>
          </a:prstGeom>
          <a:noFill/>
        </p:spPr>
      </p:pic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07" y="3403251"/>
            <a:ext cx="294358" cy="260324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>
          <a:xfrm>
            <a:off x="1097167" y="3046649"/>
            <a:ext cx="2549079" cy="4054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22456" y="3646165"/>
            <a:ext cx="520572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0344" y="2766041"/>
            <a:ext cx="96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CpG</a:t>
            </a:r>
            <a:r>
              <a:rPr lang="en-US" dirty="0"/>
              <a:t> site</a:t>
            </a:r>
          </a:p>
        </p:txBody>
      </p:sp>
      <p:cxnSp>
        <p:nvCxnSpPr>
          <p:cNvPr id="9" name="Straight Arrow Connector 8"/>
          <p:cNvCxnSpPr>
            <a:endCxn id="34" idx="0"/>
          </p:cNvCxnSpPr>
          <p:nvPr/>
        </p:nvCxnSpPr>
        <p:spPr>
          <a:xfrm flipH="1">
            <a:off x="6082742" y="3128765"/>
            <a:ext cx="470458" cy="517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5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DNA methylation &amp; gene expression </a:t>
            </a:r>
            <a:br>
              <a:rPr lang="en-US" dirty="0"/>
            </a:br>
            <a:r>
              <a:rPr lang="en-US" i="1" dirty="0"/>
              <a:t> A simplified model</a:t>
            </a:r>
          </a:p>
        </p:txBody>
      </p:sp>
      <p:pic>
        <p:nvPicPr>
          <p:cNvPr id="3" name="Picture 3" descr="C:\Users\rfry\Desktop\workin docs\methyla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266950"/>
            <a:ext cx="7010400" cy="34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3088" y="6047339"/>
            <a:ext cx="2075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Rebecca Fry</a:t>
            </a:r>
          </a:p>
        </p:txBody>
      </p:sp>
    </p:spTree>
    <p:extLst>
      <p:ext uri="{BB962C8B-B14F-4D97-AF65-F5344CB8AC3E}">
        <p14:creationId xmlns:p14="http://schemas.microsoft.com/office/powerpoint/2010/main" val="7851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63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Changes to DNA methylation can lead to gene silencing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359" y="5756838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5452038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</a:rPr>
              <a:t>Promoter</a:t>
            </a:r>
          </a:p>
        </p:txBody>
      </p:sp>
      <p:sp>
        <p:nvSpPr>
          <p:cNvPr id="9" name="Oval 8"/>
          <p:cNvSpPr/>
          <p:nvPr/>
        </p:nvSpPr>
        <p:spPr>
          <a:xfrm>
            <a:off x="4493233" y="4420690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TF</a:t>
            </a:r>
          </a:p>
        </p:txBody>
      </p:sp>
      <p:sp>
        <p:nvSpPr>
          <p:cNvPr id="10" name="Bent Arrow 9"/>
          <p:cNvSpPr/>
          <p:nvPr/>
        </p:nvSpPr>
        <p:spPr>
          <a:xfrm>
            <a:off x="4989359" y="5375838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7709" y="5147238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7673" y="537005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Target gene </a:t>
            </a:r>
          </a:p>
          <a:p>
            <a:r>
              <a:rPr lang="en-US" dirty="0">
                <a:latin typeface="Arial" pitchFamily="34" charset="0"/>
              </a:rPr>
              <a:t>not expressed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41358" y="3919122"/>
            <a:ext cx="6073929" cy="2115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7524" y="3895550"/>
            <a:ext cx="569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>
                <a:latin typeface="Arial" pitchFamily="34" charset="0"/>
              </a:rPr>
              <a:t>inactivated  by </a:t>
            </a:r>
            <a:r>
              <a:rPr lang="en-US" sz="2000" b="1" dirty="0" err="1">
                <a:latin typeface="Arial" pitchFamily="34" charset="0"/>
              </a:rPr>
              <a:t>hypermethylation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3198516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1143" y="2882161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</a:rPr>
              <a:t>Promoter</a:t>
            </a:r>
          </a:p>
        </p:txBody>
      </p:sp>
      <p:sp>
        <p:nvSpPr>
          <p:cNvPr id="29" name="Oval 28"/>
          <p:cNvSpPr/>
          <p:nvPr/>
        </p:nvSpPr>
        <p:spPr>
          <a:xfrm>
            <a:off x="3008159" y="2436516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TF</a:t>
            </a:r>
          </a:p>
        </p:txBody>
      </p:sp>
      <p:sp>
        <p:nvSpPr>
          <p:cNvPr id="30" name="Bent Arrow 29"/>
          <p:cNvSpPr/>
          <p:nvPr/>
        </p:nvSpPr>
        <p:spPr>
          <a:xfrm>
            <a:off x="4996073" y="2817516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9134" y="2893716"/>
            <a:ext cx="146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 Target gene</a:t>
            </a:r>
          </a:p>
          <a:p>
            <a:r>
              <a:rPr lang="en-US" dirty="0">
                <a:latin typeface="Arial" pitchFamily="34" charset="0"/>
              </a:rPr>
              <a:t>  expressed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41359" y="1256120"/>
            <a:ext cx="6073928" cy="225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9569" y="1269347"/>
            <a:ext cx="47259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>
                <a:latin typeface="Arial" pitchFamily="34" charset="0"/>
              </a:rPr>
              <a:t>expressed in normal cell</a:t>
            </a:r>
          </a:p>
          <a:p>
            <a:r>
              <a:rPr lang="en-US" sz="2000" i="1" dirty="0">
                <a:latin typeface="Arial" pitchFamily="34" charset="0"/>
              </a:rPr>
              <a:t>                   e.g., tumor suppressor gene</a:t>
            </a:r>
          </a:p>
          <a:p>
            <a:endParaRPr lang="en-US" sz="2800" b="1" dirty="0">
              <a:latin typeface="Arial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632" y="1700234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Normal State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632" y="4105546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Disease State arising from Epigenetic Modification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11143" y="5021607"/>
            <a:ext cx="1471365" cy="534429"/>
            <a:chOff x="2710073" y="4612809"/>
            <a:chExt cx="1471365" cy="534429"/>
          </a:xfrm>
        </p:grpSpPr>
        <p:pic>
          <p:nvPicPr>
            <p:cNvPr id="37" name="Picture 3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38" name="Picture 3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sp>
        <p:nvSpPr>
          <p:cNvPr id="7" name="Rectangle 6"/>
          <p:cNvSpPr/>
          <p:nvPr/>
        </p:nvSpPr>
        <p:spPr>
          <a:xfrm>
            <a:off x="5993088" y="6047339"/>
            <a:ext cx="2075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Rebecca Fry</a:t>
            </a:r>
          </a:p>
        </p:txBody>
      </p:sp>
      <p:sp>
        <p:nvSpPr>
          <p:cNvPr id="25" name="Oval 24"/>
          <p:cNvSpPr/>
          <p:nvPr/>
        </p:nvSpPr>
        <p:spPr>
          <a:xfrm>
            <a:off x="2333608" y="1962636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RNA pol</a:t>
            </a:r>
          </a:p>
        </p:txBody>
      </p:sp>
    </p:spTree>
    <p:extLst>
      <p:ext uri="{BB962C8B-B14F-4D97-AF65-F5344CB8AC3E}">
        <p14:creationId xmlns:p14="http://schemas.microsoft.com/office/powerpoint/2010/main" val="406466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003" y="-95472"/>
            <a:ext cx="9429751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Changes to DNA methylation can lead to gene activation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359" y="5756838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03359" y="5452038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</a:rPr>
              <a:t>Promoter</a:t>
            </a:r>
          </a:p>
        </p:txBody>
      </p:sp>
      <p:sp>
        <p:nvSpPr>
          <p:cNvPr id="9" name="Oval 8"/>
          <p:cNvSpPr/>
          <p:nvPr/>
        </p:nvSpPr>
        <p:spPr>
          <a:xfrm>
            <a:off x="3360232" y="5008270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TF</a:t>
            </a:r>
          </a:p>
        </p:txBody>
      </p:sp>
      <p:sp>
        <p:nvSpPr>
          <p:cNvPr id="10" name="Bent Arrow 9"/>
          <p:cNvSpPr/>
          <p:nvPr/>
        </p:nvSpPr>
        <p:spPr>
          <a:xfrm>
            <a:off x="4989359" y="5375838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2938" y="2613194"/>
            <a:ext cx="492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0618" y="5433672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Target gene </a:t>
            </a:r>
          </a:p>
          <a:p>
            <a:r>
              <a:rPr lang="en-US" dirty="0">
                <a:latin typeface="Arial" pitchFamily="34" charset="0"/>
              </a:rPr>
              <a:t> expressed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3623" y="3919121"/>
            <a:ext cx="6313671" cy="2115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086" y="3923469"/>
            <a:ext cx="5282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>
                <a:latin typeface="Arial" pitchFamily="34" charset="0"/>
              </a:rPr>
              <a:t>activated by </a:t>
            </a:r>
            <a:r>
              <a:rPr lang="en-US" sz="2000" b="1" dirty="0" err="1">
                <a:latin typeface="Arial" pitchFamily="34" charset="0"/>
              </a:rPr>
              <a:t>hypomethylation</a:t>
            </a:r>
            <a:r>
              <a:rPr lang="en-US" sz="2000" b="1" dirty="0">
                <a:latin typeface="Arial" pitchFamily="34" charset="0"/>
              </a:rPr>
              <a:t> </a:t>
            </a:r>
          </a:p>
          <a:p>
            <a:r>
              <a:rPr lang="en-US" sz="2000" b="1" dirty="0">
                <a:latin typeface="Arial" pitchFamily="34" charset="0"/>
              </a:rPr>
              <a:t>                                          or </a:t>
            </a:r>
            <a:r>
              <a:rPr lang="en-US" sz="2000" b="1" dirty="0" err="1">
                <a:latin typeface="Arial" pitchFamily="34" charset="0"/>
              </a:rPr>
              <a:t>demethylation</a:t>
            </a:r>
            <a:endParaRPr lang="en-US" sz="2000" i="1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10073" y="3198516"/>
            <a:ext cx="3657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10073" y="2893716"/>
            <a:ext cx="1524000" cy="381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itchFamily="34" charset="0"/>
              </a:rPr>
              <a:t>Promoter</a:t>
            </a:r>
          </a:p>
        </p:txBody>
      </p:sp>
      <p:sp>
        <p:nvSpPr>
          <p:cNvPr id="29" name="Oval 28"/>
          <p:cNvSpPr/>
          <p:nvPr/>
        </p:nvSpPr>
        <p:spPr>
          <a:xfrm>
            <a:off x="1941359" y="1621632"/>
            <a:ext cx="9144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TF</a:t>
            </a:r>
          </a:p>
        </p:txBody>
      </p:sp>
      <p:sp>
        <p:nvSpPr>
          <p:cNvPr id="30" name="Bent Arrow 29"/>
          <p:cNvSpPr/>
          <p:nvPr/>
        </p:nvSpPr>
        <p:spPr>
          <a:xfrm>
            <a:off x="4996073" y="2817516"/>
            <a:ext cx="990600" cy="457200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273" y="2893716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 Target gene</a:t>
            </a:r>
          </a:p>
          <a:p>
            <a:r>
              <a:rPr lang="en-US" dirty="0">
                <a:latin typeface="Arial" pitchFamily="34" charset="0"/>
              </a:rPr>
              <a:t>  not expressed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63624" y="1256120"/>
            <a:ext cx="6313670" cy="225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1245" y="1256120"/>
            <a:ext cx="4513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Target gene </a:t>
            </a:r>
            <a:r>
              <a:rPr lang="en-US" sz="2000" b="1" dirty="0">
                <a:latin typeface="Arial" pitchFamily="34" charset="0"/>
              </a:rPr>
              <a:t>silenced by methylation</a:t>
            </a:r>
          </a:p>
          <a:p>
            <a:pPr algn="ctr"/>
            <a:r>
              <a:rPr lang="en-US" sz="2000" i="1" dirty="0">
                <a:latin typeface="Arial" pitchFamily="34" charset="0"/>
              </a:rPr>
              <a:t>                                    e.g., oncogene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191B-7633-3F4A-B90C-F6BFC7A70C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1632" y="1700234"/>
            <a:ext cx="106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Normal State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1632" y="4105546"/>
            <a:ext cx="1537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Disease State arising from Epigenetic Modification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656215" y="2448069"/>
            <a:ext cx="1471365" cy="534429"/>
            <a:chOff x="2710073" y="4612809"/>
            <a:chExt cx="1471365" cy="534429"/>
          </a:xfrm>
        </p:grpSpPr>
        <p:pic>
          <p:nvPicPr>
            <p:cNvPr id="42" name="Picture 4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73" y="4614626"/>
              <a:ext cx="620295" cy="532612"/>
            </a:xfrm>
            <a:prstGeom prst="rect">
              <a:avLst/>
            </a:prstGeom>
            <a:noFill/>
          </p:spPr>
        </p:pic>
        <p:pic>
          <p:nvPicPr>
            <p:cNvPr id="43" name="Picture 4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143" y="4612809"/>
              <a:ext cx="620295" cy="532612"/>
            </a:xfrm>
            <a:prstGeom prst="rect">
              <a:avLst/>
            </a:prstGeom>
            <a:noFill/>
          </p:spPr>
        </p:pic>
      </p:grpSp>
      <p:pic>
        <p:nvPicPr>
          <p:cNvPr id="47" name="Picture 4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98" y="5003781"/>
            <a:ext cx="620295" cy="532612"/>
          </a:xfrm>
          <a:prstGeom prst="rect">
            <a:avLst/>
          </a:prstGeom>
          <a:noFill/>
        </p:spPr>
      </p:pic>
      <p:pic>
        <p:nvPicPr>
          <p:cNvPr id="49" name="Picture 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1" y="4449237"/>
            <a:ext cx="620295" cy="53261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938306" y="6031334"/>
            <a:ext cx="2075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Image Credit: Rebecca Fry</a:t>
            </a:r>
          </a:p>
        </p:txBody>
      </p:sp>
      <p:sp>
        <p:nvSpPr>
          <p:cNvPr id="35" name="Oval 34"/>
          <p:cNvSpPr/>
          <p:nvPr/>
        </p:nvSpPr>
        <p:spPr>
          <a:xfrm>
            <a:off x="2902069" y="4464144"/>
            <a:ext cx="1051016" cy="5548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RNA pol</a:t>
            </a:r>
          </a:p>
        </p:txBody>
      </p:sp>
    </p:spTree>
    <p:extLst>
      <p:ext uri="{BB962C8B-B14F-4D97-AF65-F5344CB8AC3E}">
        <p14:creationId xmlns:p14="http://schemas.microsoft.com/office/powerpoint/2010/main" val="26710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3622" y="6550344"/>
            <a:ext cx="4656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Sanders et al., 2014. </a:t>
            </a:r>
            <a:r>
              <a:rPr lang="en-US" sz="1400" i="1" dirty="0"/>
              <a:t>Cadmium exposure and the epigenome.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9877" y="1591486"/>
            <a:ext cx="8946025" cy="5016596"/>
            <a:chOff x="266816" y="1482980"/>
            <a:chExt cx="8946025" cy="5016596"/>
          </a:xfrm>
        </p:grpSpPr>
        <p:sp>
          <p:nvSpPr>
            <p:cNvPr id="9" name="Double Brace 8"/>
            <p:cNvSpPr/>
            <p:nvPr/>
          </p:nvSpPr>
          <p:spPr>
            <a:xfrm rot="5400000">
              <a:off x="4598415" y="3786024"/>
              <a:ext cx="847556" cy="3822027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uble Brace 11"/>
            <p:cNvSpPr/>
            <p:nvPr/>
          </p:nvSpPr>
          <p:spPr>
            <a:xfrm rot="5400000">
              <a:off x="1339247" y="4325364"/>
              <a:ext cx="847556" cy="2696308"/>
            </a:xfrm>
            <a:prstGeom prst="bracePair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51009" y="5416088"/>
              <a:ext cx="4471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2143" y="6111234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  <a:cs typeface="Times New Roman"/>
                </a:rPr>
                <a:t>Lower Cadmium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1156" y="6130244"/>
              <a:ext cx="2067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  <a:cs typeface="Times New Roman"/>
                </a:rPr>
                <a:t>Higher Cadmium</a:t>
              </a:r>
            </a:p>
          </p:txBody>
        </p:sp>
        <p:pic>
          <p:nvPicPr>
            <p:cNvPr id="6" name="Picture 5" descr="7.6 Heatmap_NoLog2_MeanStd.jpeg"/>
            <p:cNvPicPr>
              <a:picLocks noChangeAspect="1"/>
            </p:cNvPicPr>
            <p:nvPr/>
          </p:nvPicPr>
          <p:blipFill>
            <a:blip r:embed="rId3"/>
            <a:srcRect l="56842" t="92962" b="3646"/>
            <a:stretch>
              <a:fillRect/>
            </a:stretch>
          </p:blipFill>
          <p:spPr>
            <a:xfrm rot="16200000">
              <a:off x="6281894" y="3762734"/>
              <a:ext cx="3566570" cy="3237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76565" y="1598654"/>
              <a:ext cx="2190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  <a:cs typeface="Times New Roman"/>
                </a:rPr>
                <a:t>Hypermethylation</a:t>
              </a:r>
              <a:endParaRPr lang="en-US" sz="2000" b="1" dirty="0">
                <a:latin typeface="+mj-lt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22204" y="5741537"/>
              <a:ext cx="2090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  <a:cs typeface="Times New Roman"/>
                </a:rPr>
                <a:t>Hypomethylation</a:t>
              </a:r>
              <a:endParaRPr lang="en-US" sz="2000" b="1" dirty="0">
                <a:latin typeface="+mj-lt"/>
                <a:cs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6816" y="1482980"/>
              <a:ext cx="2858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j-lt"/>
                  <a:cs typeface="Times New Roman"/>
                </a:rPr>
                <a:t>Level of Cadmium Exposure</a:t>
              </a:r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414871" y="1719201"/>
              <a:ext cx="6518335" cy="23412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7128601" y="2017834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  <a:lumMod val="52000"/>
                  </a:srgbClr>
                </a:gs>
                <a:gs pos="26000">
                  <a:srgbClr val="C00000">
                    <a:shade val="67500"/>
                    <a:satMod val="115000"/>
                  </a:srgbClr>
                </a:gs>
                <a:gs pos="53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7177196" y="5058112"/>
              <a:ext cx="1885950" cy="683425"/>
            </a:xfrm>
            <a:prstGeom prst="triangle">
              <a:avLst>
                <a:gd name="adj" fmla="val 47727"/>
              </a:avLst>
            </a:prstGeom>
            <a:gradFill flip="none" rotWithShape="1">
              <a:gsLst>
                <a:gs pos="0">
                  <a:srgbClr val="3333FF">
                    <a:shade val="30000"/>
                    <a:satMod val="115000"/>
                  </a:srgbClr>
                </a:gs>
                <a:gs pos="25000">
                  <a:srgbClr val="3333FF">
                    <a:shade val="67500"/>
                    <a:satMod val="115000"/>
                    <a:lumMod val="24000"/>
                  </a:srgbClr>
                </a:gs>
                <a:gs pos="100000">
                  <a:srgbClr val="3333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7522" y="3724535"/>
              <a:ext cx="1044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Average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Map Analysis</a:t>
            </a:r>
          </a:p>
        </p:txBody>
      </p:sp>
      <p:pic>
        <p:nvPicPr>
          <p:cNvPr id="20" name="Picture 19" descr="CadBaby61_Heatmap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2601" r="12536" b="12555"/>
          <a:stretch/>
        </p:blipFill>
        <p:spPr>
          <a:xfrm>
            <a:off x="343664" y="2205167"/>
            <a:ext cx="6530673" cy="36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Transcription Factor Occupancy Theory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7865" y="1399129"/>
            <a:ext cx="5805170" cy="4955246"/>
            <a:chOff x="1669415" y="1518548"/>
            <a:chExt cx="5805170" cy="4955246"/>
          </a:xfrm>
        </p:grpSpPr>
        <p:pic>
          <p:nvPicPr>
            <p:cNvPr id="3" name="Picture 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7" t="26769" r="14670" b="39384"/>
            <a:stretch/>
          </p:blipFill>
          <p:spPr bwMode="auto">
            <a:xfrm>
              <a:off x="1669415" y="1518548"/>
              <a:ext cx="5805170" cy="42519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69415" y="5781297"/>
              <a:ext cx="571017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300" dirty="0"/>
                <a:t>Martin et al., 2016. </a:t>
              </a:r>
              <a:r>
                <a:rPr lang="en-US" sz="1300" i="1" dirty="0"/>
                <a:t>A cross-study analysis of prenatal exposures to environmental contaminants and the epigenome: support for stress-responsive transcription factor occupancy as a mediator of gene-specific </a:t>
              </a:r>
              <a:r>
                <a:rPr lang="en-US" sz="1300" i="1" dirty="0" err="1"/>
                <a:t>CpG</a:t>
              </a:r>
              <a:r>
                <a:rPr lang="en-US" sz="1300" i="1" dirty="0"/>
                <a:t> methylation patterning.</a:t>
              </a:r>
              <a:r>
                <a:rPr lang="en-US" sz="1300" dirty="0"/>
                <a:t>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517655" y="1892924"/>
            <a:ext cx="189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HYPOmethylation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1093" y="3926803"/>
            <a:ext cx="1976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HYPERmethylation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43700" y="2459690"/>
            <a:ext cx="2297430" cy="1191972"/>
            <a:chOff x="6889927" y="2371762"/>
            <a:chExt cx="2490092" cy="11919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927" y="3055676"/>
              <a:ext cx="493819" cy="469433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99" t="37358" r="34858" b="58909"/>
            <a:stretch/>
          </p:blipFill>
          <p:spPr bwMode="auto">
            <a:xfrm>
              <a:off x="6891376" y="2371762"/>
              <a:ext cx="492370" cy="46892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383745" y="2486516"/>
              <a:ext cx="199627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+mj-lt"/>
                </a:rPr>
                <a:t>Unmethylated</a:t>
              </a:r>
              <a:r>
                <a:rPr lang="en-US" sz="1600" dirty="0">
                  <a:latin typeface="+mj-lt"/>
                </a:rPr>
                <a:t> DNA</a:t>
              </a:r>
            </a:p>
            <a:p>
              <a:endParaRPr lang="en-US" sz="1600" dirty="0">
                <a:latin typeface="+mj-lt"/>
              </a:endParaRPr>
            </a:p>
            <a:p>
              <a:endParaRPr lang="en-US" sz="1600" dirty="0">
                <a:latin typeface="+mj-lt"/>
              </a:endParaRPr>
            </a:p>
            <a:p>
              <a:r>
                <a:rPr lang="en-US" sz="1600" dirty="0">
                  <a:latin typeface="+mj-lt"/>
                </a:rPr>
                <a:t>Methylated DNA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63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516</Words>
  <Application>Microsoft Office PowerPoint</Application>
  <PresentationFormat>On-screen Show (4:3)</PresentationFormat>
  <Paragraphs>90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Garamond</vt:lpstr>
      <vt:lpstr>Times New Roman</vt:lpstr>
      <vt:lpstr>Office Theme</vt:lpstr>
      <vt:lpstr>Companion PowerPoint slide set  DNA Methylation &amp; Cadmium Exposure in utero An Epigenetic Analysis Activity for Students       </vt:lpstr>
      <vt:lpstr>Rebecca Fry, Ph.D.</vt:lpstr>
      <vt:lpstr>DNA methylation</vt:lpstr>
      <vt:lpstr>DNA methylation &amp; gene expression   A simplified model</vt:lpstr>
      <vt:lpstr>Changes to DNA methylation can lead to gene silencing</vt:lpstr>
      <vt:lpstr>Changes to DNA methylation can lead to gene activation</vt:lpstr>
      <vt:lpstr>Heat Map Analysis</vt:lpstr>
      <vt:lpstr>Transcription Factor Occupancy Theory</vt:lpstr>
    </vt:vector>
  </TitlesOfParts>
  <Company>University of Wisconsin -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 Sanders</dc:creator>
  <cp:lastModifiedBy>Rodgers, Megan E</cp:lastModifiedBy>
  <cp:revision>47</cp:revision>
  <cp:lastPrinted>2013-11-19T15:49:52Z</cp:lastPrinted>
  <dcterms:created xsi:type="dcterms:W3CDTF">2012-05-01T19:25:33Z</dcterms:created>
  <dcterms:modified xsi:type="dcterms:W3CDTF">2018-08-06T14:40:33Z</dcterms:modified>
</cp:coreProperties>
</file>